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8"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169"/>
    <a:srgbClr val="E5E5E5"/>
    <a:srgbClr val="FFFFFF"/>
    <a:srgbClr val="003087"/>
    <a:srgbClr val="00539B"/>
    <a:srgbClr val="0C87F2"/>
    <a:srgbClr val="3E8B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574" autoAdjust="0"/>
    <p:restoredTop sz="84366"/>
  </p:normalViewPr>
  <p:slideViewPr>
    <p:cSldViewPr snapToGrid="0">
      <p:cViewPr>
        <p:scale>
          <a:sx n="16" d="100"/>
          <a:sy n="16" d="100"/>
        </p:scale>
        <p:origin x="275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15:40:42.7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10,'52'0,"-6"0,-27 0,5 0,7 0,4 0,1 0,0 0,3 0,-7 0,0 0,-9 0,-6 0,3 0,-2 0,3 0,1 0,0 0,1 0,4 0,3 0,4 0,2 0,-3 0,-2 0,-4 0,-4 0,-3 0,0 0,-5 0,11 0,-11 0,5 0,5 0,-2 0,11 0,-6 0,-1 0,0 0,4 0,-4 0,-3 0,-5 0,1 0,1 0,0 0,-2 0,7 0,-6 0,10 0,-7 0,2 0,2 0,0 0,-4 0,-3 0,1 0,-6 0,10 0,-8 0,7 0,-2 0,4 0,2 0,-1 0,5 0,-1 0,1 0,-6 0,-6 0,-5 0,4 0,3 0,0 0,2 0,-1 0,3 0,1 0,1 0,-1 0,1 0,-1 0,-5 0,-2 0,1 0,-6 0,10 0,-8 0,7 0,-1 0,3 0,1 0,1 0,-1 0,1 0,-6 0,-2 0,1 0,-5 0,8 0,-8 0,4 0,2 0,-1 0,4 0,-5 0,0 0,2 0,-5 0,7 0,-6 0,2 0,3 0,-10 0,11 0,-5 51,0-39,-2 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15:40:46.2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0,'48'0,"-6"0,-14 0,1 0,10 0,10 3,10 4,2 2,-3 0,-1 0,-2-3,-10-2,-5-2,-13-2,1 0,1 0,0 0,3 0,-4 0,2 0,1 0,4 2,6 1,6 1,1-2,-2 2,-2-1,-2 1,-6-2,-6 1,-6 0,-6 1,2-2,1 1,-2 0,4 0,5 0,4 0,6 0,0 0,-1 0,-1-3,0 0,-1 0,-4 0,-4 0,-6 0,-4 0,2 0,1 0,0 2,2 1,4 0,2-1,7-1,1-1,-1 0,1 0,0 0,-3 0,-6 0,-4 0,-5 0,0 0,0 0,3 0,-2 0,3 0,4 0,3 0,6 0,0 0,-2 0,-4 0,-3 0,-3 0,-5 0,-2 0,2 0,-6 0,9 0,-7 0,6 0,-4 0,0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15:40:49.9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68,'48'0,"2"0,-15 0,4 0,-2 0,-1 0,3 0,1 0,16 0,7 0,11 0,1 0,-3 0,-1-2,3-2,0 1,-4 0,-11 3,-12 0,-11 0,-8 0,1 0,0 0,0 0,3 0,8-2,5-1,6-3,5-1,-1 3,-1 1,0 3,-8 0,-8 0,-6 0,-9 0,-2 0,0 0,-3 0,3 0,0 0,8 0,3 0,3 0,1 0,-2 0,2 0,-4 0,0 0,-6 0,-7 0,-3 0,2 0,-2 0,4 0,-5 0,3 0,4-2,3 0,1-2,-2 2,-1 1,-1 1,-3 0,-4 0,3 0,-7 0,11 0,-9-9,5-2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15:40:58.7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1 105,'62'0,"11"0,-14 0,10 0,-10 0,-1 0,1 0,32-2,-17-2,-16 2,2 0,38-2,-40 2,1 0,0 0,0 0,-3-1,-1-1,-1-1,-1 0,44-3,-11 1,-20 4,-16 0,-14-1,-7 0,-1 1,-4 3,2 0,1 0,5 0,4-1,1-2,-3 0,-1-2,-4 1,1 1,-4 0,-6 3,-5 0,1-2,-4-1,9 0,-8 0,4 2,-2 1,4 0,0 0,-1 0,-2 0,-2 0,4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15:41:01.7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99,'78'0,"-11"0,-17 0,-1 0,14 0,5 0,5 0,16 0,9 0,-42 0,0 0,2 0,-1 0,-5 0,-1 0,42 0,-7 0,-20-3,-11-3,-14-1,-8 1,2 4,-3 2,-1 0,0 0,0 0,2 0,9 0,3 0,7 0,0-3,-2 0,0-3,-3 0,-11 2,-7 2,-8 2,-3 0,2 0,-2 0,-2 0,1 0,-2 0,3 0,4 0,0 0,3 0,-1 0,-2 0,-2 0,0 0,-4 0,-3 0,5 0,-2 0,2 0,0 0,-2-2,0-1,6 0,-5-2,4 1,-5 1,-2 0,3-2,-5 4,10-4,-10 5,8 0,-4-2,1-1,-1-3,-3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8T14:38:08.1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10,'43'0,"-6"0,-21 0,4 0,5 0,4 0,1 0,0 0,2 0,-6 0,0 0,-7 0,-4 0,1 0,-1 0,2 0,1 0,1 0,0 0,2 0,4 0,3 0,2 0,-3 0,-1 0,-4 0,-3 0,-3 0,1 0,-5 0,9 0,-8 0,3 0,5 0,-2 0,9 0,-6 0,1 0,0 0,2 0,-3 0,-2 0,-4 0,0 0,1 0,0 0,0 0,4 0,-5 0,9 0,-6 0,1 0,3 0,-1 0,-3 0,-3 0,1 0,-4 0,8 0,-8 0,7 0,-1 0,2 0,2 0,0 0,2 0,1 0,0 0,-4 0,-6 0,-3 0,3 0,1 0,1 0,3 0,-3 0,4 0,0 0,1 0,-1 0,1 0,-1 0,-3 0,-3 0,1 0,-4 0,8 0,-8 0,7 0,-1 0,2 0,2 0,0 0,-1 0,1 0,-4 0,-3 0,1 0,-4 0,7 0,-7 0,3 0,3 0,-2 0,4 0,-5 0,0 0,3 0,-5 0,5 0,-3 0,-1 0,5 0,-9 0,8 0,-4 51,1-39,-2 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10B4A-B7A8-FF4E-BA51-58E98A298324}" type="datetimeFigureOut">
              <a:rPr lang="en-US" smtClean="0"/>
              <a:t>5/14/25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6FCE-6B99-BB4A-A163-63D82BC95E7B}" type="slidenum">
              <a:rPr lang="en-US" smtClean="0"/>
              <a:t>‹#›</a:t>
            </a:fld>
            <a:endParaRPr lang="en-US"/>
          </a:p>
        </p:txBody>
      </p:sp>
    </p:spTree>
    <p:extLst>
      <p:ext uri="{BB962C8B-B14F-4D97-AF65-F5344CB8AC3E}">
        <p14:creationId xmlns:p14="http://schemas.microsoft.com/office/powerpoint/2010/main" val="3316968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306FCE-6B99-BB4A-A163-63D82BC95E7B}" type="slidenum">
              <a:rPr lang="en-US" smtClean="0"/>
              <a:t>1</a:t>
            </a:fld>
            <a:endParaRPr lang="en-US"/>
          </a:p>
        </p:txBody>
      </p:sp>
    </p:spTree>
    <p:extLst>
      <p:ext uri="{BB962C8B-B14F-4D97-AF65-F5344CB8AC3E}">
        <p14:creationId xmlns:p14="http://schemas.microsoft.com/office/powerpoint/2010/main" val="424990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3"/>
            <a:ext cx="37307520" cy="11460480"/>
          </a:xfrm>
        </p:spPr>
        <p:txBody>
          <a:bodyPr anchor="b"/>
          <a:lstStyle>
            <a:lvl1pPr algn="ctr">
              <a:defRPr sz="8001"/>
            </a:lvl1pPr>
          </a:lstStyle>
          <a:p>
            <a:r>
              <a:rPr lang="en-US" dirty="0"/>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3200"/>
            </a:lvl1pPr>
            <a:lvl2pPr marL="609631" indent="0" algn="ctr">
              <a:buNone/>
              <a:defRPr sz="2667"/>
            </a:lvl2pPr>
            <a:lvl3pPr marL="1219262" indent="0" algn="ctr">
              <a:buNone/>
              <a:defRPr sz="2400"/>
            </a:lvl3pPr>
            <a:lvl4pPr marL="1828892" indent="0" algn="ctr">
              <a:buNone/>
              <a:defRPr sz="2134"/>
            </a:lvl4pPr>
            <a:lvl5pPr marL="2438523" indent="0" algn="ctr">
              <a:buNone/>
              <a:defRPr sz="2134"/>
            </a:lvl5pPr>
            <a:lvl6pPr marL="3048154" indent="0" algn="ctr">
              <a:buNone/>
              <a:defRPr sz="2134"/>
            </a:lvl6pPr>
            <a:lvl7pPr marL="3657785" indent="0" algn="ctr">
              <a:buNone/>
              <a:defRPr sz="2134"/>
            </a:lvl7pPr>
            <a:lvl8pPr marL="4267415" indent="0" algn="ctr">
              <a:buNone/>
              <a:defRPr sz="2134"/>
            </a:lvl8pPr>
            <a:lvl9pPr marL="4877046" indent="0" algn="ctr">
              <a:buNone/>
              <a:defRPr sz="213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1050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28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1"/>
            <a:ext cx="9464040" cy="2789682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017522" y="1752601"/>
            <a:ext cx="27843480" cy="2789682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6430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4352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8001"/>
            </a:lvl1pPr>
          </a:lstStyle>
          <a:p>
            <a:r>
              <a:rPr lang="en-US" dirty="0"/>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3200">
                <a:solidFill>
                  <a:schemeClr val="tx1"/>
                </a:solidFill>
              </a:defRPr>
            </a:lvl1pPr>
            <a:lvl2pPr marL="609631" indent="0">
              <a:buNone/>
              <a:defRPr sz="2667">
                <a:solidFill>
                  <a:schemeClr val="tx1">
                    <a:tint val="75000"/>
                  </a:schemeClr>
                </a:solidFill>
              </a:defRPr>
            </a:lvl2pPr>
            <a:lvl3pPr marL="1219262" indent="0">
              <a:buNone/>
              <a:defRPr sz="2400">
                <a:solidFill>
                  <a:schemeClr val="tx1">
                    <a:tint val="75000"/>
                  </a:schemeClr>
                </a:solidFill>
              </a:defRPr>
            </a:lvl3pPr>
            <a:lvl4pPr marL="1828892" indent="0">
              <a:buNone/>
              <a:defRPr sz="2134">
                <a:solidFill>
                  <a:schemeClr val="tx1">
                    <a:tint val="75000"/>
                  </a:schemeClr>
                </a:solidFill>
              </a:defRPr>
            </a:lvl4pPr>
            <a:lvl5pPr marL="2438523" indent="0">
              <a:buNone/>
              <a:defRPr sz="2134">
                <a:solidFill>
                  <a:schemeClr val="tx1">
                    <a:tint val="75000"/>
                  </a:schemeClr>
                </a:solidFill>
              </a:defRPr>
            </a:lvl5pPr>
            <a:lvl6pPr marL="3048154" indent="0">
              <a:buNone/>
              <a:defRPr sz="2134">
                <a:solidFill>
                  <a:schemeClr val="tx1">
                    <a:tint val="75000"/>
                  </a:schemeClr>
                </a:solidFill>
              </a:defRPr>
            </a:lvl6pPr>
            <a:lvl7pPr marL="3657785" indent="0">
              <a:buNone/>
              <a:defRPr sz="2134">
                <a:solidFill>
                  <a:schemeClr val="tx1">
                    <a:tint val="75000"/>
                  </a:schemeClr>
                </a:solidFill>
              </a:defRPr>
            </a:lvl7pPr>
            <a:lvl8pPr marL="4267415" indent="0">
              <a:buNone/>
              <a:defRPr sz="2134">
                <a:solidFill>
                  <a:schemeClr val="tx1">
                    <a:tint val="75000"/>
                  </a:schemeClr>
                </a:solidFill>
              </a:defRPr>
            </a:lvl8pPr>
            <a:lvl9pPr marL="4877046" indent="0">
              <a:buNone/>
              <a:defRPr sz="213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439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374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dirty="0"/>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3200" b="1"/>
            </a:lvl1pPr>
            <a:lvl2pPr marL="609631" indent="0">
              <a:buNone/>
              <a:defRPr sz="2667" b="1"/>
            </a:lvl2pPr>
            <a:lvl3pPr marL="1219262" indent="0">
              <a:buNone/>
              <a:defRPr sz="2400" b="1"/>
            </a:lvl3pPr>
            <a:lvl4pPr marL="1828892" indent="0">
              <a:buNone/>
              <a:defRPr sz="2134" b="1"/>
            </a:lvl4pPr>
            <a:lvl5pPr marL="2438523" indent="0">
              <a:buNone/>
              <a:defRPr sz="2134" b="1"/>
            </a:lvl5pPr>
            <a:lvl6pPr marL="3048154" indent="0">
              <a:buNone/>
              <a:defRPr sz="2134" b="1"/>
            </a:lvl6pPr>
            <a:lvl7pPr marL="3657785" indent="0">
              <a:buNone/>
              <a:defRPr sz="2134" b="1"/>
            </a:lvl7pPr>
            <a:lvl8pPr marL="4267415" indent="0">
              <a:buNone/>
              <a:defRPr sz="2134" b="1"/>
            </a:lvl8pPr>
            <a:lvl9pPr marL="4877046" indent="0">
              <a:buNone/>
              <a:defRPr sz="2134" b="1"/>
            </a:lvl9pPr>
          </a:lstStyle>
          <a:p>
            <a:pPr lvl="0"/>
            <a:r>
              <a:rPr lang="en-US" dirty="0"/>
              <a:t>Click to edit Master text styles</a:t>
            </a:r>
          </a:p>
        </p:txBody>
      </p:sp>
      <p:sp>
        <p:nvSpPr>
          <p:cNvPr id="4" name="Content Placeholder 3"/>
          <p:cNvSpPr>
            <a:spLocks noGrp="1"/>
          </p:cNvSpPr>
          <p:nvPr>
            <p:ph sz="half" idx="2"/>
          </p:nvPr>
        </p:nvSpPr>
        <p:spPr>
          <a:xfrm>
            <a:off x="3023242" y="12024361"/>
            <a:ext cx="18568032" cy="176860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219924" y="8069582"/>
            <a:ext cx="18659477" cy="3954778"/>
          </a:xfrm>
        </p:spPr>
        <p:txBody>
          <a:bodyPr anchor="b"/>
          <a:lstStyle>
            <a:lvl1pPr marL="0" indent="0">
              <a:buNone/>
              <a:defRPr sz="3200" b="1"/>
            </a:lvl1pPr>
            <a:lvl2pPr marL="609631" indent="0">
              <a:buNone/>
              <a:defRPr sz="2667" b="1"/>
            </a:lvl2pPr>
            <a:lvl3pPr marL="1219262" indent="0">
              <a:buNone/>
              <a:defRPr sz="2400" b="1"/>
            </a:lvl3pPr>
            <a:lvl4pPr marL="1828892" indent="0">
              <a:buNone/>
              <a:defRPr sz="2134" b="1"/>
            </a:lvl4pPr>
            <a:lvl5pPr marL="2438523" indent="0">
              <a:buNone/>
              <a:defRPr sz="2134" b="1"/>
            </a:lvl5pPr>
            <a:lvl6pPr marL="3048154" indent="0">
              <a:buNone/>
              <a:defRPr sz="2134" b="1"/>
            </a:lvl6pPr>
            <a:lvl7pPr marL="3657785" indent="0">
              <a:buNone/>
              <a:defRPr sz="2134" b="1"/>
            </a:lvl7pPr>
            <a:lvl8pPr marL="4267415" indent="0">
              <a:buNone/>
              <a:defRPr sz="2134" b="1"/>
            </a:lvl8pPr>
            <a:lvl9pPr marL="4877046" indent="0">
              <a:buNone/>
              <a:defRPr sz="2134" b="1"/>
            </a:lvl9pPr>
          </a:lstStyle>
          <a:p>
            <a:pPr lvl="0"/>
            <a:r>
              <a:rPr lang="en-US" dirty="0"/>
              <a:t>Click to edit Master text styles</a:t>
            </a:r>
          </a:p>
        </p:txBody>
      </p:sp>
      <p:sp>
        <p:nvSpPr>
          <p:cNvPr id="6" name="Content Placeholder 5"/>
          <p:cNvSpPr>
            <a:spLocks noGrp="1"/>
          </p:cNvSpPr>
          <p:nvPr>
            <p:ph sz="quarter" idx="4"/>
          </p:nvPr>
        </p:nvSpPr>
        <p:spPr>
          <a:xfrm>
            <a:off x="22219924" y="12024361"/>
            <a:ext cx="18659477" cy="176860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460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83578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540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dirty="0"/>
              <a:t>Click to edit Master title style</a:t>
            </a:r>
          </a:p>
        </p:txBody>
      </p:sp>
      <p:sp>
        <p:nvSpPr>
          <p:cNvPr id="3" name="Content Placeholder 2"/>
          <p:cNvSpPr>
            <a:spLocks noGrp="1"/>
          </p:cNvSpPr>
          <p:nvPr>
            <p:ph idx="1"/>
          </p:nvPr>
        </p:nvSpPr>
        <p:spPr>
          <a:xfrm>
            <a:off x="18659477" y="4739648"/>
            <a:ext cx="22219920" cy="23393400"/>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4"/>
            </a:lvl1pPr>
            <a:lvl2pPr marL="609631" indent="0">
              <a:buNone/>
              <a:defRPr sz="1867"/>
            </a:lvl2pPr>
            <a:lvl3pPr marL="1219262" indent="0">
              <a:buNone/>
              <a:defRPr sz="1600"/>
            </a:lvl3pPr>
            <a:lvl4pPr marL="1828892" indent="0">
              <a:buNone/>
              <a:defRPr sz="1333"/>
            </a:lvl4pPr>
            <a:lvl5pPr marL="2438523" indent="0">
              <a:buNone/>
              <a:defRPr sz="1333"/>
            </a:lvl5pPr>
            <a:lvl6pPr marL="3048154" indent="0">
              <a:buNone/>
              <a:defRPr sz="1333"/>
            </a:lvl6pPr>
            <a:lvl7pPr marL="3657785" indent="0">
              <a:buNone/>
              <a:defRPr sz="1333"/>
            </a:lvl7pPr>
            <a:lvl8pPr marL="4267415" indent="0">
              <a:buNone/>
              <a:defRPr sz="1333"/>
            </a:lvl8pPr>
            <a:lvl9pPr marL="4877046" indent="0">
              <a:buNone/>
              <a:defRPr sz="1333"/>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2135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dirty="0"/>
              <a:t>Click to edit Master title style</a:t>
            </a:r>
          </a:p>
        </p:txBody>
      </p:sp>
      <p:sp>
        <p:nvSpPr>
          <p:cNvPr id="3" name="Picture Placeholder 2"/>
          <p:cNvSpPr>
            <a:spLocks noGrp="1" noChangeAspect="1"/>
          </p:cNvSpPr>
          <p:nvPr>
            <p:ph type="pic" idx="1"/>
          </p:nvPr>
        </p:nvSpPr>
        <p:spPr>
          <a:xfrm>
            <a:off x="18659477" y="4739648"/>
            <a:ext cx="22219920" cy="23393400"/>
          </a:xfrm>
        </p:spPr>
        <p:txBody>
          <a:bodyPr anchor="t"/>
          <a:lstStyle>
            <a:lvl1pPr marL="0" indent="0">
              <a:buNone/>
              <a:defRPr sz="4267"/>
            </a:lvl1pPr>
            <a:lvl2pPr marL="609631" indent="0">
              <a:buNone/>
              <a:defRPr sz="3734"/>
            </a:lvl2pPr>
            <a:lvl3pPr marL="1219262" indent="0">
              <a:buNone/>
              <a:defRPr sz="3200"/>
            </a:lvl3pPr>
            <a:lvl4pPr marL="1828892" indent="0">
              <a:buNone/>
              <a:defRPr sz="2667"/>
            </a:lvl4pPr>
            <a:lvl5pPr marL="2438523" indent="0">
              <a:buNone/>
              <a:defRPr sz="2667"/>
            </a:lvl5pPr>
            <a:lvl6pPr marL="3048154" indent="0">
              <a:buNone/>
              <a:defRPr sz="2667"/>
            </a:lvl6pPr>
            <a:lvl7pPr marL="3657785" indent="0">
              <a:buNone/>
              <a:defRPr sz="2667"/>
            </a:lvl7pPr>
            <a:lvl8pPr marL="4267415" indent="0">
              <a:buNone/>
              <a:defRPr sz="2667"/>
            </a:lvl8pPr>
            <a:lvl9pPr marL="4877046" indent="0">
              <a:buNone/>
              <a:defRPr sz="2667"/>
            </a:lvl9pPr>
          </a:lstStyle>
          <a:p>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4"/>
            </a:lvl1pPr>
            <a:lvl2pPr marL="609631" indent="0">
              <a:buNone/>
              <a:defRPr sz="1867"/>
            </a:lvl2pPr>
            <a:lvl3pPr marL="1219262" indent="0">
              <a:buNone/>
              <a:defRPr sz="1600"/>
            </a:lvl3pPr>
            <a:lvl4pPr marL="1828892" indent="0">
              <a:buNone/>
              <a:defRPr sz="1333"/>
            </a:lvl4pPr>
            <a:lvl5pPr marL="2438523" indent="0">
              <a:buNone/>
              <a:defRPr sz="1333"/>
            </a:lvl5pPr>
            <a:lvl6pPr marL="3048154" indent="0">
              <a:buNone/>
              <a:defRPr sz="1333"/>
            </a:lvl6pPr>
            <a:lvl7pPr marL="3657785" indent="0">
              <a:buNone/>
              <a:defRPr sz="1333"/>
            </a:lvl7pPr>
            <a:lvl8pPr marL="4267415" indent="0">
              <a:buNone/>
              <a:defRPr sz="1333"/>
            </a:lvl8pPr>
            <a:lvl9pPr marL="4877046" indent="0">
              <a:buNone/>
              <a:defRPr sz="1333"/>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650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0" y="30510488"/>
            <a:ext cx="9875520" cy="1752600"/>
          </a:xfrm>
          <a:prstGeom prst="rect">
            <a:avLst/>
          </a:prstGeom>
        </p:spPr>
        <p:txBody>
          <a:bodyPr vert="horz" lIns="91440" tIns="45720" rIns="91440" bIns="45720" rtlCol="0" anchor="ctr"/>
          <a:lstStyle>
            <a:lvl1pPr algn="l">
              <a:defRPr sz="1600">
                <a:solidFill>
                  <a:schemeClr val="tx1">
                    <a:tint val="75000"/>
                  </a:schemeClr>
                </a:solidFill>
              </a:defRPr>
            </a:lvl1pPr>
          </a:lstStyle>
          <a:p>
            <a:fld id="{C764DE79-268F-4C1A-8933-263129D2AF90}" type="datetimeFigureOut">
              <a:rPr lang="en-US" dirty="0"/>
              <a:t>5/1/25</a:t>
            </a:fld>
            <a:endParaRPr lang="en-US" dirty="0"/>
          </a:p>
        </p:txBody>
      </p:sp>
      <p:sp>
        <p:nvSpPr>
          <p:cNvPr id="5" name="Footer Placeholder 4"/>
          <p:cNvSpPr>
            <a:spLocks noGrp="1"/>
          </p:cNvSpPr>
          <p:nvPr>
            <p:ph type="ftr" sz="quarter" idx="3"/>
          </p:nvPr>
        </p:nvSpPr>
        <p:spPr>
          <a:xfrm>
            <a:off x="14538960" y="30510488"/>
            <a:ext cx="14813280" cy="17526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8"/>
            <a:ext cx="9875520" cy="1752600"/>
          </a:xfrm>
          <a:prstGeom prst="rect">
            <a:avLst/>
          </a:prstGeom>
        </p:spPr>
        <p:txBody>
          <a:bodyPr vert="horz" lIns="91440" tIns="45720" rIns="91440" bIns="45720" rtlCol="0" anchor="ctr"/>
          <a:lstStyle>
            <a:lvl1pPr algn="r">
              <a:defRPr sz="1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2822338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69"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17" indent="-228617" algn="l" defTabSz="914469"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51" indent="-228617" algn="l" defTabSz="91446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86" indent="-228617" algn="l" defTabSz="91446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1"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55"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90"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24"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58"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93" indent="-228617" algn="l" defTabSz="91446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69" rtl="0" eaLnBrk="1" latinLnBrk="0" hangingPunct="1">
        <a:defRPr sz="1800" kern="1200">
          <a:solidFill>
            <a:schemeClr val="tx1"/>
          </a:solidFill>
          <a:latin typeface="+mn-lt"/>
          <a:ea typeface="+mn-ea"/>
          <a:cs typeface="+mn-cs"/>
        </a:defRPr>
      </a:lvl1pPr>
      <a:lvl2pPr marL="457234" algn="l" defTabSz="914469" rtl="0" eaLnBrk="1" latinLnBrk="0" hangingPunct="1">
        <a:defRPr sz="1800" kern="1200">
          <a:solidFill>
            <a:schemeClr val="tx1"/>
          </a:solidFill>
          <a:latin typeface="+mn-lt"/>
          <a:ea typeface="+mn-ea"/>
          <a:cs typeface="+mn-cs"/>
        </a:defRPr>
      </a:lvl2pPr>
      <a:lvl3pPr marL="914469" algn="l" defTabSz="914469" rtl="0" eaLnBrk="1" latinLnBrk="0" hangingPunct="1">
        <a:defRPr sz="1800" kern="1200">
          <a:solidFill>
            <a:schemeClr val="tx1"/>
          </a:solidFill>
          <a:latin typeface="+mn-lt"/>
          <a:ea typeface="+mn-ea"/>
          <a:cs typeface="+mn-cs"/>
        </a:defRPr>
      </a:lvl3pPr>
      <a:lvl4pPr marL="1371704" algn="l" defTabSz="914469" rtl="0" eaLnBrk="1" latinLnBrk="0" hangingPunct="1">
        <a:defRPr sz="1800" kern="1200">
          <a:solidFill>
            <a:schemeClr val="tx1"/>
          </a:solidFill>
          <a:latin typeface="+mn-lt"/>
          <a:ea typeface="+mn-ea"/>
          <a:cs typeface="+mn-cs"/>
        </a:defRPr>
      </a:lvl4pPr>
      <a:lvl5pPr marL="1828938" algn="l" defTabSz="914469" rtl="0" eaLnBrk="1" latinLnBrk="0" hangingPunct="1">
        <a:defRPr sz="1800" kern="1200">
          <a:solidFill>
            <a:schemeClr val="tx1"/>
          </a:solidFill>
          <a:latin typeface="+mn-lt"/>
          <a:ea typeface="+mn-ea"/>
          <a:cs typeface="+mn-cs"/>
        </a:defRPr>
      </a:lvl5pPr>
      <a:lvl6pPr marL="2286173" algn="l" defTabSz="914469" rtl="0" eaLnBrk="1" latinLnBrk="0" hangingPunct="1">
        <a:defRPr sz="1800" kern="1200">
          <a:solidFill>
            <a:schemeClr val="tx1"/>
          </a:solidFill>
          <a:latin typeface="+mn-lt"/>
          <a:ea typeface="+mn-ea"/>
          <a:cs typeface="+mn-cs"/>
        </a:defRPr>
      </a:lvl6pPr>
      <a:lvl7pPr marL="2743407" algn="l" defTabSz="914469" rtl="0" eaLnBrk="1" latinLnBrk="0" hangingPunct="1">
        <a:defRPr sz="1800" kern="1200">
          <a:solidFill>
            <a:schemeClr val="tx1"/>
          </a:solidFill>
          <a:latin typeface="+mn-lt"/>
          <a:ea typeface="+mn-ea"/>
          <a:cs typeface="+mn-cs"/>
        </a:defRPr>
      </a:lvl7pPr>
      <a:lvl8pPr marL="3200641" algn="l" defTabSz="914469" rtl="0" eaLnBrk="1" latinLnBrk="0" hangingPunct="1">
        <a:defRPr sz="1800" kern="1200">
          <a:solidFill>
            <a:schemeClr val="tx1"/>
          </a:solidFill>
          <a:latin typeface="+mn-lt"/>
          <a:ea typeface="+mn-ea"/>
          <a:cs typeface="+mn-cs"/>
        </a:defRPr>
      </a:lvl8pPr>
      <a:lvl9pPr marL="3657876" algn="l" defTabSz="9144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customXml" Target="../ink/ink2.xm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customXml" Target="../ink/ink4.xml"/><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7.png"/><Relationship Id="rId29"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customXml" Target="../ink/ink3.xml"/><Relationship Id="rId28"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customXml" Target="../ink/ink1.xml"/><Relationship Id="rId31" Type="http://schemas.openxmlformats.org/officeDocument/2006/relationships/image" Target="../media/image23.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 Id="rId22" Type="http://schemas.openxmlformats.org/officeDocument/2006/relationships/image" Target="../media/image18.png"/><Relationship Id="rId27" Type="http://schemas.openxmlformats.org/officeDocument/2006/relationships/customXml" Target="../ink/ink5.xml"/><Relationship Id="rId30"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D88A-0EF6-B303-50BB-2B3D5DEB8F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4E8562F-F57B-0E61-EA2C-928A836D7694}"/>
              </a:ext>
            </a:extLst>
          </p:cNvPr>
          <p:cNvSpPr/>
          <p:nvPr/>
        </p:nvSpPr>
        <p:spPr>
          <a:xfrm>
            <a:off x="0" y="-4505"/>
            <a:ext cx="43898019" cy="3146416"/>
          </a:xfrm>
          <a:prstGeom prst="rect">
            <a:avLst/>
          </a:prstGeom>
          <a:solidFill>
            <a:srgbClr val="01216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12169"/>
              </a:solidFill>
            </a:endParaRPr>
          </a:p>
        </p:txBody>
      </p:sp>
      <p:sp>
        <p:nvSpPr>
          <p:cNvPr id="9" name="TextBox 8">
            <a:extLst>
              <a:ext uri="{FF2B5EF4-FFF2-40B4-BE49-F238E27FC236}">
                <a16:creationId xmlns:a16="http://schemas.microsoft.com/office/drawing/2014/main" id="{E9C0E9F8-11FF-ACE4-EC17-7F9FDFF40F25}"/>
              </a:ext>
            </a:extLst>
          </p:cNvPr>
          <p:cNvSpPr txBox="1"/>
          <p:nvPr/>
        </p:nvSpPr>
        <p:spPr>
          <a:xfrm>
            <a:off x="418108" y="320460"/>
            <a:ext cx="10508471" cy="2416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500" dirty="0">
                <a:solidFill>
                  <a:schemeClr val="bg1"/>
                </a:solidFill>
                <a:latin typeface="Times New Roman"/>
                <a:cs typeface="Calibri"/>
              </a:rPr>
              <a:t>D</a:t>
            </a:r>
            <a:r>
              <a:rPr lang="en-US" sz="4000" dirty="0">
                <a:solidFill>
                  <a:schemeClr val="bg1"/>
                </a:solidFill>
                <a:latin typeface="Times New Roman"/>
                <a:cs typeface="Calibri"/>
              </a:rPr>
              <a:t> </a:t>
            </a:r>
            <a:r>
              <a:rPr lang="en-US" sz="11500" dirty="0">
                <a:solidFill>
                  <a:schemeClr val="bg1"/>
                </a:solidFill>
                <a:latin typeface="Times New Roman"/>
                <a:cs typeface="Calibri"/>
              </a:rPr>
              <a:t>u</a:t>
            </a:r>
            <a:r>
              <a:rPr lang="en-US" sz="4401" dirty="0">
                <a:solidFill>
                  <a:schemeClr val="bg1"/>
                </a:solidFill>
                <a:latin typeface="Times New Roman"/>
                <a:cs typeface="Calibri"/>
              </a:rPr>
              <a:t> </a:t>
            </a:r>
            <a:r>
              <a:rPr lang="en-US" sz="11500" dirty="0">
                <a:solidFill>
                  <a:schemeClr val="bg1"/>
                </a:solidFill>
                <a:latin typeface="Times New Roman"/>
                <a:cs typeface="Calibri"/>
              </a:rPr>
              <a:t>k</a:t>
            </a:r>
            <a:r>
              <a:rPr lang="en-US" sz="4000" dirty="0">
                <a:solidFill>
                  <a:schemeClr val="bg1"/>
                </a:solidFill>
                <a:latin typeface="Times New Roman"/>
                <a:cs typeface="Calibri"/>
              </a:rPr>
              <a:t> </a:t>
            </a:r>
            <a:r>
              <a:rPr lang="en-US" sz="11500" dirty="0">
                <a:solidFill>
                  <a:schemeClr val="bg1"/>
                </a:solidFill>
                <a:latin typeface="Times New Roman"/>
                <a:cs typeface="Calibri"/>
              </a:rPr>
              <a:t>e</a:t>
            </a:r>
            <a:endParaRPr lang="en-US" sz="8800" dirty="0">
              <a:solidFill>
                <a:schemeClr val="bg1"/>
              </a:solidFill>
              <a:latin typeface="Times New Roman"/>
              <a:cs typeface="Calibri"/>
            </a:endParaRPr>
          </a:p>
          <a:p>
            <a:r>
              <a:rPr lang="en-US" sz="3600" dirty="0">
                <a:solidFill>
                  <a:schemeClr val="bg1"/>
                </a:solidFill>
                <a:latin typeface="Times New Roman"/>
                <a:cs typeface="Calibri"/>
              </a:rPr>
              <a:t>U N I V E R S I T Y</a:t>
            </a:r>
          </a:p>
        </p:txBody>
      </p:sp>
      <p:sp>
        <p:nvSpPr>
          <p:cNvPr id="11" name="TextBox 10">
            <a:extLst>
              <a:ext uri="{FF2B5EF4-FFF2-40B4-BE49-F238E27FC236}">
                <a16:creationId xmlns:a16="http://schemas.microsoft.com/office/drawing/2014/main" id="{85078A5C-D965-5D41-36D6-1CDFAE22F751}"/>
              </a:ext>
            </a:extLst>
          </p:cNvPr>
          <p:cNvSpPr txBox="1"/>
          <p:nvPr/>
        </p:nvSpPr>
        <p:spPr>
          <a:xfrm>
            <a:off x="35875435" y="1505658"/>
            <a:ext cx="801576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en-US" sz="3200" dirty="0">
              <a:solidFill>
                <a:schemeClr val="bg1"/>
              </a:solidFill>
              <a:latin typeface="Times New Roman"/>
              <a:cs typeface="Calibri"/>
            </a:endParaRPr>
          </a:p>
          <a:p>
            <a:pPr algn="r"/>
            <a:r>
              <a:rPr lang="en-US" sz="3200" dirty="0">
                <a:solidFill>
                  <a:schemeClr val="bg1"/>
                </a:solidFill>
                <a:latin typeface="Times New Roman"/>
                <a:cs typeface="Calibri"/>
              </a:rPr>
              <a:t>614-600-6861</a:t>
            </a:r>
          </a:p>
          <a:p>
            <a:pPr algn="r"/>
            <a:r>
              <a:rPr lang="en-US" sz="3200" dirty="0">
                <a:solidFill>
                  <a:schemeClr val="bg1"/>
                </a:solidFill>
                <a:latin typeface="Times New Roman"/>
                <a:cs typeface="Calibri"/>
              </a:rPr>
              <a:t>Erica.babusci@duke.edu</a:t>
            </a:r>
          </a:p>
        </p:txBody>
      </p:sp>
      <p:sp>
        <p:nvSpPr>
          <p:cNvPr id="13" name="Rectangle 12">
            <a:extLst>
              <a:ext uri="{FF2B5EF4-FFF2-40B4-BE49-F238E27FC236}">
                <a16:creationId xmlns:a16="http://schemas.microsoft.com/office/drawing/2014/main" id="{14A27DF2-62C7-63C1-606E-1DFEB339450A}"/>
              </a:ext>
            </a:extLst>
          </p:cNvPr>
          <p:cNvSpPr/>
          <p:nvPr/>
        </p:nvSpPr>
        <p:spPr>
          <a:xfrm>
            <a:off x="-11367" y="3208376"/>
            <a:ext cx="43898019" cy="29746908"/>
          </a:xfrm>
          <a:prstGeom prst="rect">
            <a:avLst/>
          </a:prstGeom>
          <a:solidFill>
            <a:srgbClr val="E5E5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3AB462-CB59-8CC5-0D87-F952B2AB7CE6}"/>
              </a:ext>
            </a:extLst>
          </p:cNvPr>
          <p:cNvSpPr>
            <a:spLocks/>
          </p:cNvSpPr>
          <p:nvPr/>
        </p:nvSpPr>
        <p:spPr>
          <a:xfrm>
            <a:off x="302793" y="3304681"/>
            <a:ext cx="11165485" cy="9930707"/>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E0ACFE-954F-698C-88E2-B7F0CC41F898}"/>
              </a:ext>
            </a:extLst>
          </p:cNvPr>
          <p:cNvSpPr>
            <a:spLocks noGrp="1" noRot="1" noMove="1" noResize="1" noEditPoints="1" noAdjustHandles="1" noChangeArrowheads="1" noChangeShapeType="1"/>
          </p:cNvSpPr>
          <p:nvPr/>
        </p:nvSpPr>
        <p:spPr>
          <a:xfrm>
            <a:off x="11681553" y="3337492"/>
            <a:ext cx="20594765" cy="29122744"/>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Rectangle: Rounded Corners 15">
            <a:extLst>
              <a:ext uri="{FF2B5EF4-FFF2-40B4-BE49-F238E27FC236}">
                <a16:creationId xmlns:a16="http://schemas.microsoft.com/office/drawing/2014/main" id="{F59C072F-DFD3-0FBD-7C1E-F6FE694C4221}"/>
              </a:ext>
            </a:extLst>
          </p:cNvPr>
          <p:cNvSpPr/>
          <p:nvPr/>
        </p:nvSpPr>
        <p:spPr>
          <a:xfrm>
            <a:off x="709119" y="3432441"/>
            <a:ext cx="10513558" cy="894360"/>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cs typeface="Calibri"/>
              </a:rPr>
              <a:t>Background</a:t>
            </a:r>
            <a:endParaRPr lang="en-US" sz="3600" dirty="0">
              <a:latin typeface="Times New Roman"/>
            </a:endParaRPr>
          </a:p>
        </p:txBody>
      </p:sp>
      <p:sp>
        <p:nvSpPr>
          <p:cNvPr id="18" name="Rectangle 17">
            <a:extLst>
              <a:ext uri="{FF2B5EF4-FFF2-40B4-BE49-F238E27FC236}">
                <a16:creationId xmlns:a16="http://schemas.microsoft.com/office/drawing/2014/main" id="{65487F45-6F90-E5A9-8E66-8BE0997C9DFC}"/>
              </a:ext>
            </a:extLst>
          </p:cNvPr>
          <p:cNvSpPr>
            <a:spLocks/>
          </p:cNvSpPr>
          <p:nvPr/>
        </p:nvSpPr>
        <p:spPr>
          <a:xfrm>
            <a:off x="318166" y="17048480"/>
            <a:ext cx="11150114" cy="15388302"/>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hope</a:t>
            </a:r>
          </a:p>
        </p:txBody>
      </p:sp>
      <p:sp>
        <p:nvSpPr>
          <p:cNvPr id="19" name="Rectangle 18">
            <a:extLst>
              <a:ext uri="{FF2B5EF4-FFF2-40B4-BE49-F238E27FC236}">
                <a16:creationId xmlns:a16="http://schemas.microsoft.com/office/drawing/2014/main" id="{B0FAE4E4-0F10-64F6-604E-02D631B2A13A}"/>
              </a:ext>
            </a:extLst>
          </p:cNvPr>
          <p:cNvSpPr>
            <a:spLocks/>
          </p:cNvSpPr>
          <p:nvPr/>
        </p:nvSpPr>
        <p:spPr>
          <a:xfrm>
            <a:off x="32517185" y="22483104"/>
            <a:ext cx="11094989" cy="9953679"/>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 name="TextBox 1">
            <a:extLst>
              <a:ext uri="{FF2B5EF4-FFF2-40B4-BE49-F238E27FC236}">
                <a16:creationId xmlns:a16="http://schemas.microsoft.com/office/drawing/2014/main" id="{DCD0D81A-1A88-3D4D-746C-91969AA8DD4E}"/>
              </a:ext>
            </a:extLst>
          </p:cNvPr>
          <p:cNvSpPr txBox="1">
            <a:spLocks/>
          </p:cNvSpPr>
          <p:nvPr/>
        </p:nvSpPr>
        <p:spPr>
          <a:xfrm>
            <a:off x="32906626" y="23761744"/>
            <a:ext cx="10178151"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3200" dirty="0">
                <a:latin typeface="Times New Roman" panose="02020603050405020304" pitchFamily="18" charset="0"/>
                <a:cs typeface="Times New Roman" panose="02020603050405020304" pitchFamily="18" charset="0"/>
              </a:rPr>
              <a:t>[1] </a:t>
            </a:r>
            <a:r>
              <a:rPr lang="en-US" sz="3200" dirty="0" err="1">
                <a:latin typeface="Times New Roman" panose="02020603050405020304" pitchFamily="18" charset="0"/>
                <a:cs typeface="Times New Roman" panose="02020603050405020304" pitchFamily="18" charset="0"/>
              </a:rPr>
              <a:t>Pocar</a:t>
            </a:r>
            <a:r>
              <a:rPr lang="en-US" sz="3200" dirty="0">
                <a:latin typeface="Times New Roman" panose="02020603050405020304" pitchFamily="18" charset="0"/>
                <a:cs typeface="Times New Roman" panose="02020603050405020304" pitchFamily="18" charset="0"/>
              </a:rPr>
              <a:t> et al., (2018) </a:t>
            </a:r>
            <a:r>
              <a:rPr lang="en-US" sz="3200" i="1" dirty="0">
                <a:latin typeface="Times New Roman" panose="02020603050405020304" pitchFamily="18" charset="0"/>
                <a:cs typeface="Times New Roman" panose="02020603050405020304" pitchFamily="18" charset="0"/>
              </a:rPr>
              <a:t>Frontiers in Microbiology </a:t>
            </a:r>
            <a:r>
              <a:rPr lang="en-US" sz="3200" dirty="0">
                <a:latin typeface="Times New Roman" panose="02020603050405020304" pitchFamily="18" charset="0"/>
                <a:cs typeface="Times New Roman" panose="02020603050405020304" pitchFamily="18" charset="0"/>
              </a:rPr>
              <a:t>[2] </a:t>
            </a:r>
            <a:r>
              <a:rPr lang="en-US" sz="3200" b="0" i="0" dirty="0">
                <a:solidFill>
                  <a:srgbClr val="1F1F1F"/>
                </a:solidFill>
                <a:effectLst/>
                <a:latin typeface="Times New Roman" panose="02020603050405020304" pitchFamily="18" charset="0"/>
                <a:cs typeface="Times New Roman" panose="02020603050405020304" pitchFamily="18" charset="0"/>
              </a:rPr>
              <a:t>Al-Sharafi et al., (2024). </a:t>
            </a:r>
            <a:r>
              <a:rPr lang="en-US" sz="3200" b="0" i="1" dirty="0">
                <a:solidFill>
                  <a:srgbClr val="1F1F1F"/>
                </a:solidFill>
                <a:effectLst/>
                <a:latin typeface="Times New Roman" panose="02020603050405020304" pitchFamily="18" charset="0"/>
                <a:cs typeface="Times New Roman" panose="02020603050405020304" pitchFamily="18" charset="0"/>
              </a:rPr>
              <a:t>Cleaner Energy Systems</a:t>
            </a:r>
            <a:r>
              <a:rPr lang="en-US" sz="3200" i="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[3]Tanner et al., (2017). </a:t>
            </a:r>
            <a:r>
              <a:rPr lang="en-US" sz="3200" i="1" dirty="0">
                <a:latin typeface="Times New Roman" panose="02020603050405020304" pitchFamily="18" charset="0"/>
                <a:cs typeface="Times New Roman" panose="02020603050405020304" pitchFamily="18" charset="0"/>
              </a:rPr>
              <a:t>Environmental Microbiology </a:t>
            </a:r>
            <a:r>
              <a:rPr lang="en-US" sz="3200" dirty="0">
                <a:latin typeface="Times New Roman" panose="02020603050405020304" pitchFamily="18" charset="0"/>
                <a:cs typeface="Times New Roman" panose="02020603050405020304" pitchFamily="18" charset="0"/>
              </a:rPr>
              <a:t>[4] Solar Unsoiled (2025) [5] Oxford Nanopore Technologies. (n.d.). </a:t>
            </a:r>
            <a:r>
              <a:rPr lang="en-US" sz="3200" i="1" dirty="0">
                <a:latin typeface="Times New Roman" panose="02020603050405020304" pitchFamily="18" charset="0"/>
                <a:cs typeface="Times New Roman" panose="02020603050405020304" pitchFamily="18" charset="0"/>
              </a:rPr>
              <a:t>Dorado: Oxford Nanopore's </a:t>
            </a:r>
            <a:r>
              <a:rPr lang="en-US" sz="3200" i="1" dirty="0" err="1">
                <a:latin typeface="Times New Roman" panose="02020603050405020304" pitchFamily="18" charset="0"/>
                <a:cs typeface="Times New Roman" panose="02020603050405020304" pitchFamily="18" charset="0"/>
              </a:rPr>
              <a:t>Basecaller</a:t>
            </a:r>
            <a:r>
              <a:rPr lang="en-US" sz="3200" dirty="0">
                <a:latin typeface="Times New Roman" panose="02020603050405020304" pitchFamily="18" charset="0"/>
                <a:cs typeface="Times New Roman" panose="02020603050405020304" pitchFamily="18" charset="0"/>
              </a:rPr>
              <a:t>. GitHub.[6] Pacific Biosciences. (n.d.). </a:t>
            </a:r>
            <a:r>
              <a:rPr lang="en-US" sz="3200" i="1" dirty="0">
                <a:latin typeface="Times New Roman" panose="02020603050405020304" pitchFamily="18" charset="0"/>
                <a:cs typeface="Times New Roman" panose="02020603050405020304" pitchFamily="18" charset="0"/>
              </a:rPr>
              <a:t>Taxonomic Profiling Tutorial: Minimap2 + MEGAN</a:t>
            </a:r>
            <a:r>
              <a:rPr lang="en-US" sz="3200" dirty="0">
                <a:latin typeface="Times New Roman" panose="02020603050405020304" pitchFamily="18" charset="0"/>
                <a:cs typeface="Times New Roman" panose="02020603050405020304" pitchFamily="18" charset="0"/>
              </a:rPr>
              <a:t>. GitHub. </a:t>
            </a:r>
          </a:p>
          <a:p>
            <a:pPr algn="just"/>
            <a:endParaRPr lang="en-US" dirty="0">
              <a:latin typeface="Times New Roman"/>
              <a:cs typeface="Times New Roman"/>
            </a:endParaRPr>
          </a:p>
          <a:p>
            <a:pPr algn="just"/>
            <a:r>
              <a:rPr lang="en-US" sz="3200" dirty="0">
                <a:latin typeface="Times New Roman"/>
                <a:cs typeface="Times New Roman"/>
              </a:rPr>
              <a:t>This work is supported in part by the National Institute of Environmental Health Sciences Under Grant No. P42ES010356 and </a:t>
            </a:r>
            <a:r>
              <a:rPr lang="en-US" sz="3200" b="0" u="none" strike="noStrike" dirty="0">
                <a:solidFill>
                  <a:srgbClr val="212121"/>
                </a:solidFill>
                <a:effectLst/>
                <a:latin typeface="Times New Roman" panose="02020603050405020304" pitchFamily="18" charset="0"/>
                <a:cs typeface="Times New Roman" panose="02020603050405020304" pitchFamily="18" charset="0"/>
              </a:rPr>
              <a:t>by the Engineering Research Centers Program of the National Science Foundation under NSF Cooperative Agreement No. EEC-2133504</a:t>
            </a:r>
            <a:r>
              <a:rPr lang="en-US" sz="3200" b="0" i="1" u="none" strike="noStrike" dirty="0">
                <a:solidFill>
                  <a:srgbClr val="212121"/>
                </a:solidFill>
                <a:effectLst/>
                <a:latin typeface="Aptos" panose="020B0004020202020204" pitchFamily="34" charset="0"/>
              </a:rPr>
              <a:t>.</a:t>
            </a:r>
            <a:endParaRPr lang="en-US" sz="3200" dirty="0"/>
          </a:p>
        </p:txBody>
      </p:sp>
      <p:sp>
        <p:nvSpPr>
          <p:cNvPr id="3" name="Rectangle: Rounded Corners 2">
            <a:extLst>
              <a:ext uri="{FF2B5EF4-FFF2-40B4-BE49-F238E27FC236}">
                <a16:creationId xmlns:a16="http://schemas.microsoft.com/office/drawing/2014/main" id="{28BC14F3-7CF8-2C42-7005-A06F5C39B99B}"/>
              </a:ext>
            </a:extLst>
          </p:cNvPr>
          <p:cNvSpPr/>
          <p:nvPr/>
        </p:nvSpPr>
        <p:spPr>
          <a:xfrm>
            <a:off x="648928" y="17294084"/>
            <a:ext cx="10513559" cy="794136"/>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rPr>
              <a:t>Methods</a:t>
            </a:r>
          </a:p>
        </p:txBody>
      </p:sp>
      <p:sp>
        <p:nvSpPr>
          <p:cNvPr id="6" name="Rectangle: Rounded Corners 5">
            <a:extLst>
              <a:ext uri="{FF2B5EF4-FFF2-40B4-BE49-F238E27FC236}">
                <a16:creationId xmlns:a16="http://schemas.microsoft.com/office/drawing/2014/main" id="{1B3838D7-5416-AF44-22C5-E70BB9D651FE}"/>
              </a:ext>
            </a:extLst>
          </p:cNvPr>
          <p:cNvSpPr>
            <a:spLocks/>
          </p:cNvSpPr>
          <p:nvPr/>
        </p:nvSpPr>
        <p:spPr>
          <a:xfrm>
            <a:off x="32677748" y="22850972"/>
            <a:ext cx="10657337" cy="819375"/>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cs typeface="Calibri"/>
              </a:rPr>
              <a:t>References and Acknowledgements</a:t>
            </a:r>
            <a:endParaRPr lang="en-US" sz="4800" dirty="0">
              <a:latin typeface="Times New Roman"/>
            </a:endParaRPr>
          </a:p>
        </p:txBody>
      </p:sp>
      <p:sp>
        <p:nvSpPr>
          <p:cNvPr id="8" name="Rectangle: Rounded Corners 15">
            <a:extLst>
              <a:ext uri="{FF2B5EF4-FFF2-40B4-BE49-F238E27FC236}">
                <a16:creationId xmlns:a16="http://schemas.microsoft.com/office/drawing/2014/main" id="{74DE4399-B393-E7B3-4966-5DEB3AAC6FDF}"/>
              </a:ext>
            </a:extLst>
          </p:cNvPr>
          <p:cNvSpPr/>
          <p:nvPr/>
        </p:nvSpPr>
        <p:spPr>
          <a:xfrm>
            <a:off x="12024733" y="3462081"/>
            <a:ext cx="19951457" cy="863345"/>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cs typeface="Calibri"/>
              </a:rPr>
              <a:t>Results</a:t>
            </a:r>
            <a:endParaRPr lang="en-US" sz="3600" dirty="0">
              <a:latin typeface="Times New Roman"/>
            </a:endParaRPr>
          </a:p>
        </p:txBody>
      </p:sp>
      <p:sp>
        <p:nvSpPr>
          <p:cNvPr id="23" name="TextBox 22">
            <a:extLst>
              <a:ext uri="{FF2B5EF4-FFF2-40B4-BE49-F238E27FC236}">
                <a16:creationId xmlns:a16="http://schemas.microsoft.com/office/drawing/2014/main" id="{3FE47EFE-1D8F-15B1-683C-997830F49E7E}"/>
              </a:ext>
            </a:extLst>
          </p:cNvPr>
          <p:cNvSpPr txBox="1">
            <a:spLocks noGrp="1" noRot="1" noMove="1" noResize="1" noEditPoints="1" noAdjustHandles="1" noChangeArrowheads="1" noChangeShapeType="1"/>
          </p:cNvSpPr>
          <p:nvPr/>
        </p:nvSpPr>
        <p:spPr>
          <a:xfrm>
            <a:off x="19214405" y="24917123"/>
            <a:ext cx="11960046" cy="677108"/>
          </a:xfrm>
          <a:prstGeom prst="rect">
            <a:avLst/>
          </a:prstGeom>
          <a:noFill/>
        </p:spPr>
        <p:txBody>
          <a:bodyPr wrap="square" rtlCol="0">
            <a:spAutoFit/>
          </a:bodyPr>
          <a:lstStyle/>
          <a:p>
            <a:pPr marL="571543" indent="-571543">
              <a:spcAft>
                <a:spcPts val="600"/>
              </a:spcAft>
              <a:buFont typeface="Arial" panose="020B0604020202020204" pitchFamily="34" charset="0"/>
              <a:buChar char="•"/>
            </a:pPr>
            <a:endParaRPr lang="en-US" sz="3800" dirty="0">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B0978A75-1238-58FB-F488-A4FB2DAA3D88}"/>
              </a:ext>
            </a:extLst>
          </p:cNvPr>
          <p:cNvSpPr>
            <a:spLocks/>
          </p:cNvSpPr>
          <p:nvPr/>
        </p:nvSpPr>
        <p:spPr>
          <a:xfrm>
            <a:off x="302793" y="13410237"/>
            <a:ext cx="11165485" cy="3405015"/>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Metagenomic </a:t>
            </a:r>
            <a:r>
              <a:rPr lang="en-US" dirty="0" err="1"/>
              <a:t>analsysis</a:t>
            </a:r>
            <a:endParaRPr lang="en-US" dirty="0"/>
          </a:p>
        </p:txBody>
      </p:sp>
      <p:sp>
        <p:nvSpPr>
          <p:cNvPr id="31" name="Rectangle: Rounded Corners 15">
            <a:extLst>
              <a:ext uri="{FF2B5EF4-FFF2-40B4-BE49-F238E27FC236}">
                <a16:creationId xmlns:a16="http://schemas.microsoft.com/office/drawing/2014/main" id="{4B118DF7-DA17-3D76-A431-826949074E7B}"/>
              </a:ext>
            </a:extLst>
          </p:cNvPr>
          <p:cNvSpPr/>
          <p:nvPr/>
        </p:nvSpPr>
        <p:spPr>
          <a:xfrm>
            <a:off x="596164" y="13707341"/>
            <a:ext cx="10515444" cy="865585"/>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cs typeface="Calibri"/>
              </a:rPr>
              <a:t>Objectives</a:t>
            </a:r>
            <a:endParaRPr lang="en-US" sz="3600" dirty="0">
              <a:latin typeface="Times New Roman"/>
            </a:endParaRPr>
          </a:p>
        </p:txBody>
      </p:sp>
      <p:pic>
        <p:nvPicPr>
          <p:cNvPr id="28" name="Picture 27" descr="A blue and white logo&#10;&#10;Description automatically generated">
            <a:extLst>
              <a:ext uri="{FF2B5EF4-FFF2-40B4-BE49-F238E27FC236}">
                <a16:creationId xmlns:a16="http://schemas.microsoft.com/office/drawing/2014/main" id="{4D456354-19A0-BE63-ECF4-BECA194FC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5365" y="30897891"/>
            <a:ext cx="1529555" cy="1308173"/>
          </a:xfrm>
          <a:prstGeom prst="rect">
            <a:avLst/>
          </a:prstGeom>
        </p:spPr>
      </p:pic>
      <p:sp>
        <p:nvSpPr>
          <p:cNvPr id="5" name="Rectangle 4">
            <a:extLst>
              <a:ext uri="{FF2B5EF4-FFF2-40B4-BE49-F238E27FC236}">
                <a16:creationId xmlns:a16="http://schemas.microsoft.com/office/drawing/2014/main" id="{DF6E398E-72B5-8CAB-4F00-2E1554CDCA4D}"/>
              </a:ext>
            </a:extLst>
          </p:cNvPr>
          <p:cNvSpPr>
            <a:spLocks/>
          </p:cNvSpPr>
          <p:nvPr/>
        </p:nvSpPr>
        <p:spPr>
          <a:xfrm>
            <a:off x="32574684" y="3314038"/>
            <a:ext cx="11037490" cy="18812771"/>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9F11FCC-0B90-DB6B-0DD2-79E414B947C5}"/>
              </a:ext>
            </a:extLst>
          </p:cNvPr>
          <p:cNvSpPr>
            <a:spLocks/>
          </p:cNvSpPr>
          <p:nvPr/>
        </p:nvSpPr>
        <p:spPr>
          <a:xfrm>
            <a:off x="32765103" y="3416572"/>
            <a:ext cx="10660084" cy="865233"/>
          </a:xfrm>
          <a:prstGeom prst="roundRect">
            <a:avLst/>
          </a:prstGeom>
          <a:solidFill>
            <a:srgbClr val="012169"/>
          </a:solidFill>
          <a:ln>
            <a:solidFill>
              <a:srgbClr val="0121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latin typeface="Times New Roman"/>
                <a:cs typeface="Calibri"/>
              </a:rPr>
              <a:t>Future Directions</a:t>
            </a:r>
            <a:endParaRPr lang="en-US" sz="4800" dirty="0">
              <a:latin typeface="Times New Roman"/>
            </a:endParaRPr>
          </a:p>
        </p:txBody>
      </p:sp>
      <p:sp>
        <p:nvSpPr>
          <p:cNvPr id="43" name="TextBox 42">
            <a:extLst>
              <a:ext uri="{FF2B5EF4-FFF2-40B4-BE49-F238E27FC236}">
                <a16:creationId xmlns:a16="http://schemas.microsoft.com/office/drawing/2014/main" id="{BE4D193F-28D4-72AB-0C14-90C693FE3BE4}"/>
              </a:ext>
            </a:extLst>
          </p:cNvPr>
          <p:cNvSpPr txBox="1"/>
          <p:nvPr/>
        </p:nvSpPr>
        <p:spPr>
          <a:xfrm>
            <a:off x="1964414" y="21665144"/>
            <a:ext cx="784224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2: Sites locations in NC</a:t>
            </a:r>
          </a:p>
        </p:txBody>
      </p:sp>
      <p:sp>
        <p:nvSpPr>
          <p:cNvPr id="45" name="Title 1">
            <a:extLst>
              <a:ext uri="{FF2B5EF4-FFF2-40B4-BE49-F238E27FC236}">
                <a16:creationId xmlns:a16="http://schemas.microsoft.com/office/drawing/2014/main" id="{416BCC2E-DE03-AB04-BBC2-EA96FD79BD90}"/>
              </a:ext>
            </a:extLst>
          </p:cNvPr>
          <p:cNvSpPr txBox="1">
            <a:spLocks/>
          </p:cNvSpPr>
          <p:nvPr/>
        </p:nvSpPr>
        <p:spPr>
          <a:xfrm>
            <a:off x="648928" y="26162401"/>
            <a:ext cx="10515600" cy="668493"/>
          </a:xfrm>
          <a:prstGeom prst="rect">
            <a:avLst/>
          </a:prstGeom>
        </p:spPr>
        <p:txBody>
          <a:bodyPr vert="horz" lIns="91440" tIns="45720" rIns="91440" bIns="45720" rtlCol="0" anchor="b">
            <a:normAutofit/>
          </a:bodyPr>
          <a:lstStyle>
            <a:lvl1pPr algn="ctr" defTabSz="914469" rtl="0" eaLnBrk="1" latinLnBrk="0" hangingPunct="1">
              <a:lnSpc>
                <a:spcPct val="90000"/>
              </a:lnSpc>
              <a:spcBef>
                <a:spcPct val="0"/>
              </a:spcBef>
              <a:buNone/>
              <a:defRPr sz="8001" kern="1200">
                <a:solidFill>
                  <a:schemeClr val="tx1"/>
                </a:solidFill>
                <a:latin typeface="+mj-lt"/>
                <a:ea typeface="+mj-ea"/>
                <a:cs typeface="+mj-cs"/>
              </a:defRPr>
            </a:lvl1pPr>
          </a:lstStyle>
          <a:p>
            <a:pPr algn="l"/>
            <a:r>
              <a:rPr lang="en-US" sz="4000" b="1" dirty="0">
                <a:solidFill>
                  <a:srgbClr val="012169"/>
                </a:solidFill>
                <a:latin typeface="Times New Roman" panose="02020603050405020304" pitchFamily="18" charset="0"/>
                <a:ea typeface="Open Sans" panose="020B0606030504020204" pitchFamily="34" charset="0"/>
                <a:cs typeface="Times New Roman" panose="02020603050405020304" pitchFamily="18" charset="0"/>
              </a:rPr>
              <a:t>Site Locations</a:t>
            </a:r>
          </a:p>
        </p:txBody>
      </p:sp>
      <p:graphicFrame>
        <p:nvGraphicFramePr>
          <p:cNvPr id="46" name="Content Placeholder 3">
            <a:extLst>
              <a:ext uri="{FF2B5EF4-FFF2-40B4-BE49-F238E27FC236}">
                <a16:creationId xmlns:a16="http://schemas.microsoft.com/office/drawing/2014/main" id="{8B58F595-D063-DDED-391E-B361D01AAAC3}"/>
              </a:ext>
            </a:extLst>
          </p:cNvPr>
          <p:cNvGraphicFramePr>
            <a:graphicFrameLocks/>
          </p:cNvGraphicFramePr>
          <p:nvPr>
            <p:extLst>
              <p:ext uri="{D42A27DB-BD31-4B8C-83A1-F6EECF244321}">
                <p14:modId xmlns:p14="http://schemas.microsoft.com/office/powerpoint/2010/main" val="1612552567"/>
              </p:ext>
            </p:extLst>
          </p:nvPr>
        </p:nvGraphicFramePr>
        <p:xfrm>
          <a:off x="596164" y="26830894"/>
          <a:ext cx="10747870" cy="2620664"/>
        </p:xfrm>
        <a:graphic>
          <a:graphicData uri="http://schemas.openxmlformats.org/drawingml/2006/table">
            <a:tbl>
              <a:tblPr firstRow="1" bandRow="1">
                <a:tableStyleId>{21E4AEA4-8DFA-4A89-87EB-49C32662AFE0}</a:tableStyleId>
              </a:tblPr>
              <a:tblGrid>
                <a:gridCol w="2149574">
                  <a:extLst>
                    <a:ext uri="{9D8B030D-6E8A-4147-A177-3AD203B41FA5}">
                      <a16:colId xmlns:a16="http://schemas.microsoft.com/office/drawing/2014/main" val="2357657443"/>
                    </a:ext>
                  </a:extLst>
                </a:gridCol>
                <a:gridCol w="2149574">
                  <a:extLst>
                    <a:ext uri="{9D8B030D-6E8A-4147-A177-3AD203B41FA5}">
                      <a16:colId xmlns:a16="http://schemas.microsoft.com/office/drawing/2014/main" val="3553487956"/>
                    </a:ext>
                  </a:extLst>
                </a:gridCol>
                <a:gridCol w="2149574">
                  <a:extLst>
                    <a:ext uri="{9D8B030D-6E8A-4147-A177-3AD203B41FA5}">
                      <a16:colId xmlns:a16="http://schemas.microsoft.com/office/drawing/2014/main" val="1483207351"/>
                    </a:ext>
                  </a:extLst>
                </a:gridCol>
                <a:gridCol w="2149574">
                  <a:extLst>
                    <a:ext uri="{9D8B030D-6E8A-4147-A177-3AD203B41FA5}">
                      <a16:colId xmlns:a16="http://schemas.microsoft.com/office/drawing/2014/main" val="2064263441"/>
                    </a:ext>
                  </a:extLst>
                </a:gridCol>
                <a:gridCol w="2149574">
                  <a:extLst>
                    <a:ext uri="{9D8B030D-6E8A-4147-A177-3AD203B41FA5}">
                      <a16:colId xmlns:a16="http://schemas.microsoft.com/office/drawing/2014/main" val="1828068614"/>
                    </a:ext>
                  </a:extLst>
                </a:gridCol>
              </a:tblGrid>
              <a:tr h="639772">
                <a:tc>
                  <a:txBody>
                    <a:bodyPr/>
                    <a:lstStyle/>
                    <a:p>
                      <a:pPr algn="ctr"/>
                      <a:r>
                        <a:rPr lang="en-US" dirty="0"/>
                        <a:t>Site Name</a:t>
                      </a:r>
                    </a:p>
                  </a:txBody>
                  <a:tcPr/>
                </a:tc>
                <a:tc>
                  <a:txBody>
                    <a:bodyPr/>
                    <a:lstStyle/>
                    <a:p>
                      <a:pPr algn="ctr"/>
                      <a:r>
                        <a:rPr lang="en-US" dirty="0"/>
                        <a:t>Location</a:t>
                      </a:r>
                    </a:p>
                  </a:txBody>
                  <a:tcPr/>
                </a:tc>
                <a:tc>
                  <a:txBody>
                    <a:bodyPr/>
                    <a:lstStyle/>
                    <a:p>
                      <a:pPr algn="ctr"/>
                      <a:r>
                        <a:rPr lang="en-US" dirty="0"/>
                        <a:t>Nomenclature</a:t>
                      </a:r>
                    </a:p>
                  </a:txBody>
                  <a:tcPr/>
                </a:tc>
                <a:tc>
                  <a:txBody>
                    <a:bodyPr/>
                    <a:lstStyle/>
                    <a:p>
                      <a:pPr algn="ctr"/>
                      <a:r>
                        <a:rPr lang="en-US" dirty="0"/>
                        <a:t># of Samples</a:t>
                      </a:r>
                    </a:p>
                  </a:txBody>
                  <a:tcPr/>
                </a:tc>
                <a:tc>
                  <a:txBody>
                    <a:bodyPr/>
                    <a:lstStyle/>
                    <a:p>
                      <a:pPr algn="ctr"/>
                      <a:r>
                        <a:rPr lang="en-US" dirty="0"/>
                        <a:t># Unique Solar Panels</a:t>
                      </a:r>
                    </a:p>
                  </a:txBody>
                  <a:tcPr/>
                </a:tc>
                <a:extLst>
                  <a:ext uri="{0D108BD9-81ED-4DB2-BD59-A6C34878D82A}">
                    <a16:rowId xmlns:a16="http://schemas.microsoft.com/office/drawing/2014/main" val="1979237021"/>
                  </a:ext>
                </a:extLst>
              </a:tr>
              <a:tr h="639772">
                <a:tc>
                  <a:txBody>
                    <a:bodyPr/>
                    <a:lstStyle/>
                    <a:p>
                      <a:pPr algn="ctr"/>
                      <a:r>
                        <a:rPr lang="en-US" sz="2000" dirty="0"/>
                        <a:t>IS - 64</a:t>
                      </a:r>
                    </a:p>
                  </a:txBody>
                  <a:tcPr/>
                </a:tc>
                <a:tc>
                  <a:txBody>
                    <a:bodyPr/>
                    <a:lstStyle/>
                    <a:p>
                      <a:pPr algn="ctr"/>
                      <a:r>
                        <a:rPr lang="en-US" sz="2000" dirty="0"/>
                        <a:t>Hope Mills, NC</a:t>
                      </a:r>
                    </a:p>
                  </a:txBody>
                  <a:tcPr/>
                </a:tc>
                <a:tc>
                  <a:txBody>
                    <a:bodyPr/>
                    <a:lstStyle/>
                    <a:p>
                      <a:pPr algn="ctr"/>
                      <a:r>
                        <a:rPr lang="en-US" sz="2000" dirty="0"/>
                        <a:t>IS </a:t>
                      </a:r>
                    </a:p>
                  </a:txBody>
                  <a:tcPr/>
                </a:tc>
                <a:tc>
                  <a:txBody>
                    <a:bodyPr/>
                    <a:lstStyle/>
                    <a:p>
                      <a:pPr algn="ctr"/>
                      <a:r>
                        <a:rPr lang="en-US" sz="2000" dirty="0"/>
                        <a:t>6</a:t>
                      </a:r>
                    </a:p>
                  </a:txBody>
                  <a:tcPr/>
                </a:tc>
                <a:tc>
                  <a:txBody>
                    <a:bodyPr/>
                    <a:lstStyle/>
                    <a:p>
                      <a:pPr algn="ctr"/>
                      <a:r>
                        <a:rPr lang="en-US" sz="2000" dirty="0"/>
                        <a:t>2</a:t>
                      </a:r>
                    </a:p>
                  </a:txBody>
                  <a:tcPr/>
                </a:tc>
                <a:extLst>
                  <a:ext uri="{0D108BD9-81ED-4DB2-BD59-A6C34878D82A}">
                    <a16:rowId xmlns:a16="http://schemas.microsoft.com/office/drawing/2014/main" val="530079436"/>
                  </a:ext>
                </a:extLst>
              </a:tr>
              <a:tr h="639772">
                <a:tc>
                  <a:txBody>
                    <a:bodyPr/>
                    <a:lstStyle/>
                    <a:p>
                      <a:pPr algn="ctr"/>
                      <a:r>
                        <a:rPr lang="en-US" sz="2000" dirty="0"/>
                        <a:t>Wilkinson</a:t>
                      </a:r>
                    </a:p>
                  </a:txBody>
                  <a:tcPr/>
                </a:tc>
                <a:tc>
                  <a:txBody>
                    <a:bodyPr/>
                    <a:lstStyle/>
                    <a:p>
                      <a:pPr algn="ctr"/>
                      <a:r>
                        <a:rPr lang="en-US" sz="2000" dirty="0"/>
                        <a:t>Wilkinson, NC</a:t>
                      </a:r>
                    </a:p>
                  </a:txBody>
                  <a:tcPr/>
                </a:tc>
                <a:tc>
                  <a:txBody>
                    <a:bodyPr/>
                    <a:lstStyle/>
                    <a:p>
                      <a:pPr algn="ctr"/>
                      <a:r>
                        <a:rPr lang="en-US" sz="2000" dirty="0"/>
                        <a:t>Wilk</a:t>
                      </a:r>
                    </a:p>
                  </a:txBody>
                  <a:tcPr/>
                </a:tc>
                <a:tc>
                  <a:txBody>
                    <a:bodyPr/>
                    <a:lstStyle/>
                    <a:p>
                      <a:pPr algn="ctr"/>
                      <a:r>
                        <a:rPr lang="en-US" sz="2000" dirty="0"/>
                        <a:t>8</a:t>
                      </a:r>
                    </a:p>
                    <a:p>
                      <a:pPr algn="ctr"/>
                      <a:r>
                        <a:rPr lang="en-US" sz="2000" dirty="0"/>
                        <a:t>(1 lost)</a:t>
                      </a:r>
                    </a:p>
                  </a:txBody>
                  <a:tcPr/>
                </a:tc>
                <a:tc>
                  <a:txBody>
                    <a:bodyPr/>
                    <a:lstStyle/>
                    <a:p>
                      <a:pPr algn="ctr"/>
                      <a:r>
                        <a:rPr lang="en-US" sz="2000" dirty="0"/>
                        <a:t>3</a:t>
                      </a:r>
                    </a:p>
                  </a:txBody>
                  <a:tcPr/>
                </a:tc>
                <a:extLst>
                  <a:ext uri="{0D108BD9-81ED-4DB2-BD59-A6C34878D82A}">
                    <a16:rowId xmlns:a16="http://schemas.microsoft.com/office/drawing/2014/main" val="2798432764"/>
                  </a:ext>
                </a:extLst>
              </a:tr>
              <a:tr h="639772">
                <a:tc>
                  <a:txBody>
                    <a:bodyPr/>
                    <a:lstStyle/>
                    <a:p>
                      <a:pPr algn="ctr"/>
                      <a:r>
                        <a:rPr lang="en-US" sz="2000" dirty="0"/>
                        <a:t>Shoe Creek</a:t>
                      </a:r>
                    </a:p>
                  </a:txBody>
                  <a:tcPr/>
                </a:tc>
                <a:tc>
                  <a:txBody>
                    <a:bodyPr/>
                    <a:lstStyle/>
                    <a:p>
                      <a:pPr algn="ctr"/>
                      <a:r>
                        <a:rPr lang="en-US" sz="2000" dirty="0"/>
                        <a:t>Laurinburg</a:t>
                      </a:r>
                    </a:p>
                  </a:txBody>
                  <a:tcPr/>
                </a:tc>
                <a:tc>
                  <a:txBody>
                    <a:bodyPr/>
                    <a:lstStyle/>
                    <a:p>
                      <a:pPr algn="ctr"/>
                      <a:r>
                        <a:rPr lang="en-US" sz="2000" dirty="0"/>
                        <a:t>SC</a:t>
                      </a:r>
                    </a:p>
                  </a:txBody>
                  <a:tcPr/>
                </a:tc>
                <a:tc>
                  <a:txBody>
                    <a:bodyPr/>
                    <a:lstStyle/>
                    <a:p>
                      <a:pPr algn="ctr"/>
                      <a:r>
                        <a:rPr lang="en-US" sz="2000" dirty="0"/>
                        <a:t>6/9</a:t>
                      </a:r>
                    </a:p>
                  </a:txBody>
                  <a:tcPr/>
                </a:tc>
                <a:tc>
                  <a:txBody>
                    <a:bodyPr/>
                    <a:lstStyle/>
                    <a:p>
                      <a:pPr algn="ctr"/>
                      <a:r>
                        <a:rPr lang="en-US" sz="2000" dirty="0"/>
                        <a:t>2/3</a:t>
                      </a:r>
                    </a:p>
                  </a:txBody>
                  <a:tcPr/>
                </a:tc>
                <a:extLst>
                  <a:ext uri="{0D108BD9-81ED-4DB2-BD59-A6C34878D82A}">
                    <a16:rowId xmlns:a16="http://schemas.microsoft.com/office/drawing/2014/main" val="2135118614"/>
                  </a:ext>
                </a:extLst>
              </a:tr>
            </a:tbl>
          </a:graphicData>
        </a:graphic>
      </p:graphicFrame>
      <p:graphicFrame>
        <p:nvGraphicFramePr>
          <p:cNvPr id="48" name="Table 47">
            <a:extLst>
              <a:ext uri="{FF2B5EF4-FFF2-40B4-BE49-F238E27FC236}">
                <a16:creationId xmlns:a16="http://schemas.microsoft.com/office/drawing/2014/main" id="{F8E6B124-D9CA-B652-9FAC-C1EFDA58BD33}"/>
              </a:ext>
            </a:extLst>
          </p:cNvPr>
          <p:cNvGraphicFramePr>
            <a:graphicFrameLocks noGrp="1"/>
          </p:cNvGraphicFramePr>
          <p:nvPr>
            <p:extLst>
              <p:ext uri="{D42A27DB-BD31-4B8C-83A1-F6EECF244321}">
                <p14:modId xmlns:p14="http://schemas.microsoft.com/office/powerpoint/2010/main" val="4126136659"/>
              </p:ext>
            </p:extLst>
          </p:nvPr>
        </p:nvGraphicFramePr>
        <p:xfrm>
          <a:off x="567078" y="30179458"/>
          <a:ext cx="10747870" cy="1279852"/>
        </p:xfrm>
        <a:graphic>
          <a:graphicData uri="http://schemas.openxmlformats.org/drawingml/2006/table">
            <a:tbl>
              <a:tblPr firstRow="1" bandRow="1">
                <a:tableStyleId>{21E4AEA4-8DFA-4A89-87EB-49C32662AFE0}</a:tableStyleId>
              </a:tblPr>
              <a:tblGrid>
                <a:gridCol w="2149574">
                  <a:extLst>
                    <a:ext uri="{9D8B030D-6E8A-4147-A177-3AD203B41FA5}">
                      <a16:colId xmlns:a16="http://schemas.microsoft.com/office/drawing/2014/main" val="902401255"/>
                    </a:ext>
                  </a:extLst>
                </a:gridCol>
                <a:gridCol w="2149574">
                  <a:extLst>
                    <a:ext uri="{9D8B030D-6E8A-4147-A177-3AD203B41FA5}">
                      <a16:colId xmlns:a16="http://schemas.microsoft.com/office/drawing/2014/main" val="4005327488"/>
                    </a:ext>
                  </a:extLst>
                </a:gridCol>
                <a:gridCol w="2149574">
                  <a:extLst>
                    <a:ext uri="{9D8B030D-6E8A-4147-A177-3AD203B41FA5}">
                      <a16:colId xmlns:a16="http://schemas.microsoft.com/office/drawing/2014/main" val="1762399937"/>
                    </a:ext>
                  </a:extLst>
                </a:gridCol>
                <a:gridCol w="2149574">
                  <a:extLst>
                    <a:ext uri="{9D8B030D-6E8A-4147-A177-3AD203B41FA5}">
                      <a16:colId xmlns:a16="http://schemas.microsoft.com/office/drawing/2014/main" val="2418001588"/>
                    </a:ext>
                  </a:extLst>
                </a:gridCol>
                <a:gridCol w="2149574">
                  <a:extLst>
                    <a:ext uri="{9D8B030D-6E8A-4147-A177-3AD203B41FA5}">
                      <a16:colId xmlns:a16="http://schemas.microsoft.com/office/drawing/2014/main" val="2193438582"/>
                    </a:ext>
                  </a:extLst>
                </a:gridCol>
              </a:tblGrid>
              <a:tr h="639772">
                <a:tc>
                  <a:txBody>
                    <a:bodyPr/>
                    <a:lstStyle/>
                    <a:p>
                      <a:pPr algn="ctr"/>
                      <a:r>
                        <a:rPr lang="en-US" dirty="0"/>
                        <a:t>Site Name</a:t>
                      </a:r>
                    </a:p>
                  </a:txBody>
                  <a:tcPr/>
                </a:tc>
                <a:tc>
                  <a:txBody>
                    <a:bodyPr/>
                    <a:lstStyle/>
                    <a:p>
                      <a:pPr algn="ctr"/>
                      <a:r>
                        <a:rPr lang="en-US" dirty="0"/>
                        <a:t>Location</a:t>
                      </a:r>
                    </a:p>
                  </a:txBody>
                  <a:tcPr/>
                </a:tc>
                <a:tc>
                  <a:txBody>
                    <a:bodyPr/>
                    <a:lstStyle/>
                    <a:p>
                      <a:pPr algn="ctr"/>
                      <a:r>
                        <a:rPr lang="en-US" dirty="0"/>
                        <a:t>Nomenclature</a:t>
                      </a:r>
                    </a:p>
                  </a:txBody>
                  <a:tcPr/>
                </a:tc>
                <a:tc>
                  <a:txBody>
                    <a:bodyPr/>
                    <a:lstStyle/>
                    <a:p>
                      <a:pPr algn="ctr"/>
                      <a:r>
                        <a:rPr lang="en-US" dirty="0"/>
                        <a:t># of Samples</a:t>
                      </a:r>
                    </a:p>
                  </a:txBody>
                  <a:tcPr/>
                </a:tc>
                <a:tc>
                  <a:txBody>
                    <a:bodyPr/>
                    <a:lstStyle/>
                    <a:p>
                      <a:pPr algn="ctr"/>
                      <a:r>
                        <a:rPr lang="en-US" dirty="0"/>
                        <a:t># Unique Solar Panels</a:t>
                      </a:r>
                    </a:p>
                  </a:txBody>
                  <a:tcPr/>
                </a:tc>
                <a:extLst>
                  <a:ext uri="{0D108BD9-81ED-4DB2-BD59-A6C34878D82A}">
                    <a16:rowId xmlns:a16="http://schemas.microsoft.com/office/drawing/2014/main" val="749578769"/>
                  </a:ext>
                </a:extLst>
              </a:tr>
              <a:tr h="639772">
                <a:tc>
                  <a:txBody>
                    <a:bodyPr/>
                    <a:lstStyle/>
                    <a:p>
                      <a:pPr algn="ctr"/>
                      <a:r>
                        <a:rPr lang="en-US" dirty="0"/>
                        <a:t>Shoe Creek</a:t>
                      </a:r>
                    </a:p>
                  </a:txBody>
                  <a:tcPr/>
                </a:tc>
                <a:tc>
                  <a:txBody>
                    <a:bodyPr/>
                    <a:lstStyle/>
                    <a:p>
                      <a:pPr algn="ctr"/>
                      <a:r>
                        <a:rPr lang="en-US" dirty="0"/>
                        <a:t>Laurinburg</a:t>
                      </a:r>
                    </a:p>
                  </a:txBody>
                  <a:tcPr/>
                </a:tc>
                <a:tc>
                  <a:txBody>
                    <a:bodyPr/>
                    <a:lstStyle/>
                    <a:p>
                      <a:pPr algn="ctr"/>
                      <a:r>
                        <a:rPr lang="en-US" dirty="0"/>
                        <a:t>SC</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2498455772"/>
                  </a:ext>
                </a:extLst>
              </a:tr>
            </a:tbl>
          </a:graphicData>
        </a:graphic>
      </p:graphicFrame>
      <p:sp>
        <p:nvSpPr>
          <p:cNvPr id="49" name="Title 1">
            <a:extLst>
              <a:ext uri="{FF2B5EF4-FFF2-40B4-BE49-F238E27FC236}">
                <a16:creationId xmlns:a16="http://schemas.microsoft.com/office/drawing/2014/main" id="{B25493A0-C909-54D4-562B-CB2F137ECD47}"/>
              </a:ext>
            </a:extLst>
          </p:cNvPr>
          <p:cNvSpPr txBox="1">
            <a:spLocks/>
          </p:cNvSpPr>
          <p:nvPr/>
        </p:nvSpPr>
        <p:spPr>
          <a:xfrm>
            <a:off x="522870" y="291927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14D7A"/>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4000" dirty="0">
                <a:solidFill>
                  <a:srgbClr val="012169"/>
                </a:solidFill>
                <a:latin typeface="Times New Roman" panose="02020603050405020304" pitchFamily="18" charset="0"/>
                <a:cs typeface="Times New Roman" panose="02020603050405020304" pitchFamily="18" charset="0"/>
              </a:rPr>
              <a:t>Test Run Site Location</a:t>
            </a:r>
          </a:p>
        </p:txBody>
      </p:sp>
      <p:pic>
        <p:nvPicPr>
          <p:cNvPr id="51" name="Picture 50" descr="A hand in a glove holding a stick&#10;&#10;Description automatically generated">
            <a:extLst>
              <a:ext uri="{FF2B5EF4-FFF2-40B4-BE49-F238E27FC236}">
                <a16:creationId xmlns:a16="http://schemas.microsoft.com/office/drawing/2014/main" id="{1ED7C96B-5A03-2C76-EBE6-471685BBEA02}"/>
              </a:ext>
            </a:extLst>
          </p:cNvPr>
          <p:cNvPicPr>
            <a:picLocks noChangeAspect="1"/>
          </p:cNvPicPr>
          <p:nvPr/>
        </p:nvPicPr>
        <p:blipFill>
          <a:blip r:embed="rId4"/>
          <a:srcRect l="25140" t="35149" b="6288"/>
          <a:stretch/>
        </p:blipFill>
        <p:spPr>
          <a:xfrm>
            <a:off x="7631593" y="18260633"/>
            <a:ext cx="3596306" cy="3287766"/>
          </a:xfrm>
          <a:prstGeom prst="rect">
            <a:avLst/>
          </a:prstGeom>
        </p:spPr>
      </p:pic>
      <p:pic>
        <p:nvPicPr>
          <p:cNvPr id="52" name="Picture 51" descr="A diagram of a dna extraction process&#10;&#10;Description automatically generated">
            <a:extLst>
              <a:ext uri="{FF2B5EF4-FFF2-40B4-BE49-F238E27FC236}">
                <a16:creationId xmlns:a16="http://schemas.microsoft.com/office/drawing/2014/main" id="{496035B4-D475-D672-E992-1E4ADFF44F49}"/>
              </a:ext>
            </a:extLst>
          </p:cNvPr>
          <p:cNvPicPr>
            <a:picLocks noChangeAspect="1"/>
          </p:cNvPicPr>
          <p:nvPr/>
        </p:nvPicPr>
        <p:blipFill>
          <a:blip r:embed="rId5"/>
          <a:srcRect t="27162" b="29162"/>
          <a:stretch/>
        </p:blipFill>
        <p:spPr>
          <a:xfrm>
            <a:off x="687694" y="22263062"/>
            <a:ext cx="10691692" cy="3284504"/>
          </a:xfrm>
          <a:prstGeom prst="rect">
            <a:avLst/>
          </a:prstGeom>
        </p:spPr>
      </p:pic>
      <p:pic>
        <p:nvPicPr>
          <p:cNvPr id="55" name="Picture 54" descr="A map of north carolina with red stars&#10;&#10;AI-generated content may be incorrect.">
            <a:extLst>
              <a:ext uri="{FF2B5EF4-FFF2-40B4-BE49-F238E27FC236}">
                <a16:creationId xmlns:a16="http://schemas.microsoft.com/office/drawing/2014/main" id="{B50FDE5D-E56C-1854-F5ED-3E73603A0D3F}"/>
              </a:ext>
            </a:extLst>
          </p:cNvPr>
          <p:cNvPicPr>
            <a:picLocks noChangeAspect="1"/>
          </p:cNvPicPr>
          <p:nvPr/>
        </p:nvPicPr>
        <p:blipFill>
          <a:blip r:embed="rId6">
            <a:extLst>
              <a:ext uri="{28A0092B-C50C-407E-A947-70E740481C1C}">
                <a14:useLocalDpi xmlns:a14="http://schemas.microsoft.com/office/drawing/2010/main" val="0"/>
              </a:ext>
            </a:extLst>
          </a:blip>
          <a:srcRect l="13045" t="21841" r="14014" b="23741"/>
          <a:stretch/>
        </p:blipFill>
        <p:spPr>
          <a:xfrm>
            <a:off x="596164" y="18132069"/>
            <a:ext cx="7046678" cy="3680078"/>
          </a:xfrm>
          <a:prstGeom prst="rect">
            <a:avLst/>
          </a:prstGeom>
        </p:spPr>
      </p:pic>
      <p:sp>
        <p:nvSpPr>
          <p:cNvPr id="56" name="TextBox 55">
            <a:extLst>
              <a:ext uri="{FF2B5EF4-FFF2-40B4-BE49-F238E27FC236}">
                <a16:creationId xmlns:a16="http://schemas.microsoft.com/office/drawing/2014/main" id="{E919F76A-CADD-4ED7-8490-A4557BFDD40C}"/>
              </a:ext>
            </a:extLst>
          </p:cNvPr>
          <p:cNvSpPr txBox="1"/>
          <p:nvPr/>
        </p:nvSpPr>
        <p:spPr>
          <a:xfrm>
            <a:off x="2451421" y="25497087"/>
            <a:ext cx="880016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4: Schematic of data collection and processing</a:t>
            </a:r>
          </a:p>
        </p:txBody>
      </p:sp>
      <p:pic>
        <p:nvPicPr>
          <p:cNvPr id="57" name="Content Placeholder 13">
            <a:extLst>
              <a:ext uri="{FF2B5EF4-FFF2-40B4-BE49-F238E27FC236}">
                <a16:creationId xmlns:a16="http://schemas.microsoft.com/office/drawing/2014/main" id="{DFEA8D64-7F90-815A-79C8-BD59512E1002}"/>
              </a:ext>
            </a:extLst>
          </p:cNvPr>
          <p:cNvPicPr>
            <a:picLocks noChangeAspect="1"/>
          </p:cNvPicPr>
          <p:nvPr/>
        </p:nvPicPr>
        <p:blipFill>
          <a:blip r:embed="rId7"/>
          <a:stretch>
            <a:fillRect/>
          </a:stretch>
        </p:blipFill>
        <p:spPr>
          <a:xfrm rot="5400000">
            <a:off x="7768229" y="9248016"/>
            <a:ext cx="3357967" cy="3608743"/>
          </a:xfrm>
          <a:prstGeom prst="rect">
            <a:avLst/>
          </a:prstGeom>
        </p:spPr>
      </p:pic>
      <p:sp>
        <p:nvSpPr>
          <p:cNvPr id="66" name="TextBox 65">
            <a:extLst>
              <a:ext uri="{FF2B5EF4-FFF2-40B4-BE49-F238E27FC236}">
                <a16:creationId xmlns:a16="http://schemas.microsoft.com/office/drawing/2014/main" id="{1F6B4FF4-FD73-BC60-451E-5D7D6EDAEB3C}"/>
              </a:ext>
            </a:extLst>
          </p:cNvPr>
          <p:cNvSpPr txBox="1"/>
          <p:nvPr/>
        </p:nvSpPr>
        <p:spPr>
          <a:xfrm>
            <a:off x="12024733" y="4368974"/>
            <a:ext cx="20186659"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The </a:t>
            </a:r>
            <a:r>
              <a:rPr lang="en-US" sz="4000" b="1" u="sng" dirty="0">
                <a:latin typeface="Times New Roman" panose="02020603050405020304" pitchFamily="18" charset="0"/>
                <a:cs typeface="Times New Roman" panose="02020603050405020304" pitchFamily="18" charset="0"/>
              </a:rPr>
              <a:t>Dorado</a:t>
            </a:r>
            <a:r>
              <a:rPr lang="en-US" sz="4000" b="1" u="sng" baseline="30000" dirty="0">
                <a:latin typeface="Times New Roman" panose="02020603050405020304" pitchFamily="18" charset="0"/>
                <a:cs typeface="Times New Roman" panose="02020603050405020304" pitchFamily="18" charset="0"/>
              </a:rPr>
              <a:t>5</a:t>
            </a:r>
            <a:r>
              <a:rPr lang="en-US" sz="4000" b="1" dirty="0">
                <a:latin typeface="Times New Roman" panose="02020603050405020304" pitchFamily="18" charset="0"/>
                <a:cs typeface="Times New Roman" panose="02020603050405020304" pitchFamily="18" charset="0"/>
              </a:rPr>
              <a:t> and </a:t>
            </a:r>
            <a:r>
              <a:rPr lang="en-US" sz="4000" b="1" u="sng" dirty="0">
                <a:latin typeface="Times New Roman" panose="02020603050405020304" pitchFamily="18" charset="0"/>
                <a:cs typeface="Times New Roman" panose="02020603050405020304" pitchFamily="18" charset="0"/>
              </a:rPr>
              <a:t>pb-metagenomics-tools</a:t>
            </a:r>
            <a:r>
              <a:rPr lang="en-US" sz="4000" b="1" u="sng" baseline="30000" dirty="0">
                <a:latin typeface="Times New Roman" panose="02020603050405020304" pitchFamily="18" charset="0"/>
                <a:cs typeface="Times New Roman" panose="02020603050405020304" pitchFamily="18" charset="0"/>
              </a:rPr>
              <a:t>6</a:t>
            </a:r>
            <a:r>
              <a:rPr lang="en-US" sz="4000" b="1" dirty="0">
                <a:latin typeface="Times New Roman" panose="02020603050405020304" pitchFamily="18" charset="0"/>
                <a:cs typeface="Times New Roman" panose="02020603050405020304" pitchFamily="18" charset="0"/>
              </a:rPr>
              <a:t> pipelines were used to take the PromethION raw reads and turn them into Megan reports, which were then</a:t>
            </a:r>
            <a:r>
              <a:rPr lang="en-US" sz="4000" b="1" i="0" strike="noStrike" dirty="0">
                <a:effectLst/>
                <a:latin typeface="Times New Roman" panose="02020603050405020304" pitchFamily="18" charset="0"/>
                <a:cs typeface="Times New Roman" panose="02020603050405020304" pitchFamily="18" charset="0"/>
              </a:rPr>
              <a:t> used to make the graphs below.</a:t>
            </a:r>
            <a:endParaRPr lang="en-US" sz="4000" b="1" dirty="0">
              <a:latin typeface="Times New Roman" panose="02020603050405020304" pitchFamily="18" charset="0"/>
              <a:cs typeface="Times New Roman" panose="02020603050405020304" pitchFamily="18" charset="0"/>
            </a:endParaRPr>
          </a:p>
        </p:txBody>
      </p:sp>
      <p:pic>
        <p:nvPicPr>
          <p:cNvPr id="68" name="Picture 67" descr="A solar panel with different types of snowflakes and sun&#10;&#10;AI-generated content may be incorrect.">
            <a:extLst>
              <a:ext uri="{FF2B5EF4-FFF2-40B4-BE49-F238E27FC236}">
                <a16:creationId xmlns:a16="http://schemas.microsoft.com/office/drawing/2014/main" id="{8879D6D2-4DDB-BAD8-AEFD-09B11265BD67}"/>
              </a:ext>
            </a:extLst>
          </p:cNvPr>
          <p:cNvPicPr>
            <a:picLocks noChangeAspect="1"/>
          </p:cNvPicPr>
          <p:nvPr/>
        </p:nvPicPr>
        <p:blipFill>
          <a:blip r:embed="rId8">
            <a:extLst>
              <a:ext uri="{28A0092B-C50C-407E-A947-70E740481C1C}">
                <a14:useLocalDpi xmlns:a14="http://schemas.microsoft.com/office/drawing/2010/main" val="0"/>
              </a:ext>
            </a:extLst>
          </a:blip>
          <a:srcRect t="5219" r="40011" b="13364"/>
          <a:stretch/>
        </p:blipFill>
        <p:spPr>
          <a:xfrm>
            <a:off x="34314921" y="4533772"/>
            <a:ext cx="6656100" cy="5794624"/>
          </a:xfrm>
          <a:prstGeom prst="rect">
            <a:avLst/>
          </a:prstGeom>
        </p:spPr>
      </p:pic>
      <p:sp>
        <p:nvSpPr>
          <p:cNvPr id="69" name="TextBox 68">
            <a:extLst>
              <a:ext uri="{FF2B5EF4-FFF2-40B4-BE49-F238E27FC236}">
                <a16:creationId xmlns:a16="http://schemas.microsoft.com/office/drawing/2014/main" id="{41075A24-39A8-C3CE-8D6E-FF3A5D30AB54}"/>
              </a:ext>
            </a:extLst>
          </p:cNvPr>
          <p:cNvSpPr txBox="1"/>
          <p:nvPr/>
        </p:nvSpPr>
        <p:spPr>
          <a:xfrm>
            <a:off x="596164" y="14806247"/>
            <a:ext cx="10747870"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1. Characterize the fungal genera present on solar panels </a:t>
            </a:r>
          </a:p>
          <a:p>
            <a:pPr algn="ctr"/>
            <a:r>
              <a:rPr lang="en-US" sz="3600" dirty="0">
                <a:latin typeface="Times New Roman" panose="02020603050405020304" pitchFamily="18" charset="0"/>
                <a:cs typeface="Times New Roman" panose="02020603050405020304" pitchFamily="18" charset="0"/>
              </a:rPr>
              <a:t>2. Investigate genera characteristics to understand what traits lead to survival on solar panels</a:t>
            </a:r>
          </a:p>
        </p:txBody>
      </p:sp>
      <p:sp>
        <p:nvSpPr>
          <p:cNvPr id="10" name="TextBox 9">
            <a:extLst>
              <a:ext uri="{FF2B5EF4-FFF2-40B4-BE49-F238E27FC236}">
                <a16:creationId xmlns:a16="http://schemas.microsoft.com/office/drawing/2014/main" id="{18B36A2D-1050-19C4-489F-DEDA7059DEE2}"/>
              </a:ext>
            </a:extLst>
          </p:cNvPr>
          <p:cNvSpPr txBox="1"/>
          <p:nvPr/>
        </p:nvSpPr>
        <p:spPr>
          <a:xfrm>
            <a:off x="6725265" y="15411"/>
            <a:ext cx="30584299" cy="3046988"/>
          </a:xfrm>
          <a:prstGeom prst="rect">
            <a:avLst/>
          </a:prstGeom>
          <a:noFill/>
        </p:spPr>
        <p:txBody>
          <a:bodyPr wrap="square" rtlCol="0">
            <a:spAutoFit/>
          </a:bodyPr>
          <a:lstStyle/>
          <a:p>
            <a:r>
              <a:rPr lang="en-US" sz="9600" b="0" i="0" u="none" strike="noStrike" dirty="0">
                <a:solidFill>
                  <a:schemeClr val="bg1"/>
                </a:solidFill>
                <a:effectLst/>
                <a:latin typeface="Times New Roman" panose="02020603050405020304" pitchFamily="18" charset="0"/>
                <a:cs typeface="Times New Roman" panose="02020603050405020304" pitchFamily="18" charset="0"/>
              </a:rPr>
              <a:t>Metagenomic Analysis of Microbial Genera on Solar Panels</a:t>
            </a:r>
          </a:p>
          <a:p>
            <a:pPr algn="ctr"/>
            <a:r>
              <a:rPr lang="en-US" sz="4800" dirty="0">
                <a:solidFill>
                  <a:schemeClr val="bg1"/>
                </a:solidFill>
                <a:latin typeface="Times New Roman" panose="02020603050405020304" pitchFamily="18" charset="0"/>
                <a:cs typeface="Times New Roman" panose="02020603050405020304" pitchFamily="18" charset="0"/>
              </a:rPr>
              <a:t>Erica Babusci</a:t>
            </a:r>
            <a:r>
              <a:rPr lang="en-US" sz="4800" baseline="30000" dirty="0">
                <a:solidFill>
                  <a:schemeClr val="bg1"/>
                </a:solidFill>
                <a:latin typeface="Times New Roman" panose="02020603050405020304" pitchFamily="18" charset="0"/>
                <a:cs typeface="Times New Roman" panose="02020603050405020304" pitchFamily="18" charset="0"/>
              </a:rPr>
              <a:t>1</a:t>
            </a:r>
            <a:r>
              <a:rPr lang="en-US" sz="4800" dirty="0">
                <a:solidFill>
                  <a:schemeClr val="bg1"/>
                </a:solidFill>
                <a:latin typeface="Times New Roman" panose="02020603050405020304" pitchFamily="18" charset="0"/>
                <a:cs typeface="Times New Roman" panose="02020603050405020304" pitchFamily="18" charset="0"/>
              </a:rPr>
              <a:t> Claudia K. Gunsch</a:t>
            </a:r>
            <a:r>
              <a:rPr lang="en-US" sz="4800" baseline="30000" dirty="0">
                <a:solidFill>
                  <a:schemeClr val="bg1"/>
                </a:solidFill>
                <a:latin typeface="Times New Roman" panose="02020603050405020304" pitchFamily="18" charset="0"/>
                <a:cs typeface="Times New Roman" panose="02020603050405020304" pitchFamily="18" charset="0"/>
              </a:rPr>
              <a:t>1</a:t>
            </a:r>
            <a:r>
              <a:rPr lang="en-US" sz="4800" dirty="0">
                <a:solidFill>
                  <a:schemeClr val="bg1"/>
                </a:solidFill>
                <a:latin typeface="Times New Roman" panose="02020603050405020304" pitchFamily="18" charset="0"/>
                <a:cs typeface="Times New Roman" panose="02020603050405020304" pitchFamily="18" charset="0"/>
              </a:rPr>
              <a:t>, Mike Valerino</a:t>
            </a:r>
            <a:r>
              <a:rPr lang="en-US" sz="4800" baseline="30000" dirty="0">
                <a:solidFill>
                  <a:schemeClr val="bg1"/>
                </a:solidFill>
                <a:latin typeface="Times New Roman" panose="02020603050405020304" pitchFamily="18" charset="0"/>
                <a:cs typeface="Times New Roman" panose="02020603050405020304" pitchFamily="18" charset="0"/>
              </a:rPr>
              <a:t>2</a:t>
            </a:r>
            <a:r>
              <a:rPr lang="en-US" sz="4800" dirty="0">
                <a:solidFill>
                  <a:schemeClr val="bg1"/>
                </a:solidFill>
                <a:latin typeface="Times New Roman" panose="02020603050405020304" pitchFamily="18" charset="0"/>
                <a:cs typeface="Times New Roman" panose="02020603050405020304" pitchFamily="18" charset="0"/>
              </a:rPr>
              <a:t>, Mike Bergin</a:t>
            </a:r>
            <a:r>
              <a:rPr lang="en-US" sz="4800" baseline="30000" dirty="0">
                <a:solidFill>
                  <a:schemeClr val="bg1"/>
                </a:solidFill>
                <a:latin typeface="Times New Roman" panose="02020603050405020304" pitchFamily="18" charset="0"/>
                <a:cs typeface="Times New Roman" panose="02020603050405020304" pitchFamily="18" charset="0"/>
              </a:rPr>
              <a:t>1</a:t>
            </a:r>
            <a:r>
              <a:rPr lang="en-US" sz="4800" dirty="0">
                <a:solidFill>
                  <a:schemeClr val="bg1"/>
                </a:solidFill>
                <a:latin typeface="Times New Roman" panose="02020603050405020304" pitchFamily="18" charset="0"/>
                <a:cs typeface="Times New Roman" panose="02020603050405020304" pitchFamily="18" charset="0"/>
              </a:rPr>
              <a:t>, Andrew A. Jones</a:t>
            </a:r>
            <a:r>
              <a:rPr lang="en-US" sz="4800" baseline="30000" dirty="0">
                <a:solidFill>
                  <a:schemeClr val="bg1"/>
                </a:solidFill>
                <a:latin typeface="Times New Roman" panose="02020603050405020304" pitchFamily="18" charset="0"/>
                <a:cs typeface="Times New Roman" panose="02020603050405020304" pitchFamily="18" charset="0"/>
              </a:rPr>
              <a:t>1</a:t>
            </a:r>
            <a:r>
              <a:rPr lang="en-US" sz="4800" dirty="0">
                <a:solidFill>
                  <a:schemeClr val="bg1"/>
                </a:solidFill>
                <a:latin typeface="Times New Roman" panose="02020603050405020304" pitchFamily="18" charset="0"/>
                <a:cs typeface="Times New Roman" panose="02020603050405020304" pitchFamily="18" charset="0"/>
              </a:rPr>
              <a:t>, Alexandra Rivera</a:t>
            </a:r>
            <a:r>
              <a:rPr lang="en-US" sz="4800" baseline="30000" dirty="0">
                <a:solidFill>
                  <a:schemeClr val="bg1"/>
                </a:solidFill>
                <a:latin typeface="Times New Roman" panose="02020603050405020304" pitchFamily="18" charset="0"/>
                <a:cs typeface="Times New Roman" panose="02020603050405020304" pitchFamily="18" charset="0"/>
              </a:rPr>
              <a:t>2</a:t>
            </a:r>
          </a:p>
          <a:p>
            <a:pPr algn="ctr"/>
            <a:r>
              <a:rPr lang="en-US" sz="4800" baseline="30000" dirty="0">
                <a:solidFill>
                  <a:schemeClr val="bg1"/>
                </a:solidFill>
                <a:latin typeface="Times New Roman" panose="02020603050405020304" pitchFamily="18" charset="0"/>
                <a:cs typeface="Times New Roman" panose="02020603050405020304" pitchFamily="18" charset="0"/>
              </a:rPr>
              <a:t>1 </a:t>
            </a:r>
            <a:r>
              <a:rPr lang="en-US" sz="4800" dirty="0">
                <a:solidFill>
                  <a:schemeClr val="bg1"/>
                </a:solidFill>
                <a:latin typeface="Times New Roman" panose="02020603050405020304" pitchFamily="18" charset="0"/>
                <a:cs typeface="Times New Roman" panose="02020603050405020304" pitchFamily="18" charset="0"/>
              </a:rPr>
              <a:t>Duke University, </a:t>
            </a:r>
            <a:r>
              <a:rPr lang="en-US" sz="4800" baseline="30000" dirty="0">
                <a:solidFill>
                  <a:schemeClr val="bg1"/>
                </a:solidFill>
                <a:latin typeface="Times New Roman" panose="02020603050405020304" pitchFamily="18" charset="0"/>
                <a:cs typeface="Times New Roman" panose="02020603050405020304" pitchFamily="18" charset="0"/>
              </a:rPr>
              <a:t> 2 </a:t>
            </a:r>
            <a:r>
              <a:rPr lang="en-US" sz="4800" dirty="0">
                <a:solidFill>
                  <a:schemeClr val="bg1"/>
                </a:solidFill>
                <a:latin typeface="Times New Roman" panose="02020603050405020304" pitchFamily="18" charset="0"/>
                <a:cs typeface="Times New Roman" panose="02020603050405020304" pitchFamily="18" charset="0"/>
              </a:rPr>
              <a:t>Solar Unsoiled</a:t>
            </a:r>
          </a:p>
        </p:txBody>
      </p:sp>
      <p:sp>
        <p:nvSpPr>
          <p:cNvPr id="26" name="TextBox 25">
            <a:extLst>
              <a:ext uri="{FF2B5EF4-FFF2-40B4-BE49-F238E27FC236}">
                <a16:creationId xmlns:a16="http://schemas.microsoft.com/office/drawing/2014/main" id="{EA2BF487-7A40-C8A2-7687-022E2B744832}"/>
              </a:ext>
            </a:extLst>
          </p:cNvPr>
          <p:cNvSpPr txBox="1"/>
          <p:nvPr/>
        </p:nvSpPr>
        <p:spPr>
          <a:xfrm>
            <a:off x="669399" y="4322735"/>
            <a:ext cx="10553278" cy="5078313"/>
          </a:xfrm>
          <a:prstGeom prst="rect">
            <a:avLst/>
          </a:prstGeom>
          <a:noFill/>
        </p:spPr>
        <p:txBody>
          <a:bodyPr wrap="square" rtlCol="0">
            <a:spAutoFit/>
          </a:bodyPr>
          <a:lstStyle/>
          <a:p>
            <a:pPr algn="just"/>
            <a:r>
              <a:rPr lang="en-US" sz="3600" b="0" i="0" u="none" strike="noStrike" dirty="0">
                <a:solidFill>
                  <a:srgbClr val="000000"/>
                </a:solidFill>
                <a:effectLst/>
                <a:latin typeface="Times New Roman" panose="02020603050405020304" pitchFamily="18" charset="0"/>
              </a:rPr>
              <a:t>Solar panels provide a renewable energy source that reduces the dependency on fossil fuels.</a:t>
            </a:r>
            <a:r>
              <a:rPr lang="en-US" sz="3600" b="0" i="0" u="none" strike="noStrike" baseline="30000" dirty="0">
                <a:solidFill>
                  <a:srgbClr val="000000"/>
                </a:solidFill>
                <a:effectLst/>
                <a:latin typeface="Times New Roman" panose="02020603050405020304" pitchFamily="18" charset="0"/>
              </a:rPr>
              <a:t>1</a:t>
            </a:r>
            <a:r>
              <a:rPr lang="en-US" sz="3600" b="0" i="0" u="none" strike="noStrike" dirty="0">
                <a:solidFill>
                  <a:srgbClr val="000000"/>
                </a:solidFill>
                <a:effectLst/>
                <a:latin typeface="Times New Roman" panose="02020603050405020304" pitchFamily="18" charset="0"/>
              </a:rPr>
              <a:t> However, their energy output can be hindered by the accumulation of environmental particles, which affects the light absorption of solar panels.</a:t>
            </a:r>
            <a:r>
              <a:rPr lang="en-US" sz="3600" b="0" i="0" u="none" strike="noStrike" baseline="30000" dirty="0">
                <a:solidFill>
                  <a:srgbClr val="000000"/>
                </a:solidFill>
                <a:effectLst/>
                <a:latin typeface="Times New Roman" panose="02020603050405020304" pitchFamily="18" charset="0"/>
              </a:rPr>
              <a:t>2</a:t>
            </a:r>
            <a:r>
              <a:rPr lang="en-US" sz="3600" b="0" i="0" u="none" strike="noStrike" dirty="0">
                <a:solidFill>
                  <a:srgbClr val="000000"/>
                </a:solidFill>
                <a:effectLst/>
                <a:latin typeface="Times New Roman" panose="02020603050405020304" pitchFamily="18" charset="0"/>
              </a:rPr>
              <a:t> Environmental particles, such as soil and pollen, were believed to be the primary contributors to this loss of efficiency. However, after imaging solar panels (Figure 1), it is hypothesized that microbial growth also affect solar panel efficiency.</a:t>
            </a:r>
            <a:r>
              <a:rPr lang="en-US" sz="3600" b="0" i="0" u="none" strike="noStrike" baseline="30000" dirty="0">
                <a:solidFill>
                  <a:srgbClr val="000000"/>
                </a:solidFill>
                <a:effectLst/>
                <a:latin typeface="Times New Roman" panose="02020603050405020304" pitchFamily="18" charset="0"/>
              </a:rPr>
              <a:t>1</a:t>
            </a:r>
            <a:r>
              <a:rPr lang="en-US" sz="3600" baseline="30000" dirty="0">
                <a:solidFill>
                  <a:srgbClr val="000000"/>
                </a:solidFill>
                <a:latin typeface="Times New Roman" panose="02020603050405020304" pitchFamily="18" charset="0"/>
              </a:rPr>
              <a:t>,3</a:t>
            </a:r>
            <a:endParaRPr lang="en-US" sz="3600" b="0" i="0" u="none" strike="noStrike" dirty="0">
              <a:solidFill>
                <a:srgbClr val="000000"/>
              </a:solidFill>
              <a:effectLst/>
              <a:latin typeface="Times New Roman" panose="02020603050405020304" pitchFamily="18" charset="0"/>
            </a:endParaRPr>
          </a:p>
        </p:txBody>
      </p:sp>
      <p:pic>
        <p:nvPicPr>
          <p:cNvPr id="29" name="Picture 28">
            <a:extLst>
              <a:ext uri="{FF2B5EF4-FFF2-40B4-BE49-F238E27FC236}">
                <a16:creationId xmlns:a16="http://schemas.microsoft.com/office/drawing/2014/main" id="{DE169DD8-3BC2-58C4-D2E2-8E1922D7E19E}"/>
              </a:ext>
            </a:extLst>
          </p:cNvPr>
          <p:cNvPicPr>
            <a:picLocks noChangeAspect="1"/>
          </p:cNvPicPr>
          <p:nvPr/>
        </p:nvPicPr>
        <p:blipFill>
          <a:blip r:embed="rId9">
            <a:extLst>
              <a:ext uri="{28A0092B-C50C-407E-A947-70E740481C1C}">
                <a14:useLocalDpi xmlns:a14="http://schemas.microsoft.com/office/drawing/2010/main" val="0"/>
              </a:ext>
            </a:extLst>
          </a:blip>
          <a:srcRect l="25262" t="76496" r="59726" b="8869"/>
          <a:stretch/>
        </p:blipFill>
        <p:spPr>
          <a:xfrm>
            <a:off x="40971020" y="79719"/>
            <a:ext cx="2915632" cy="1989660"/>
          </a:xfrm>
          <a:prstGeom prst="rect">
            <a:avLst/>
          </a:prstGeom>
        </p:spPr>
      </p:pic>
      <p:sp>
        <p:nvSpPr>
          <p:cNvPr id="34" name="TextBox 33">
            <a:extLst>
              <a:ext uri="{FF2B5EF4-FFF2-40B4-BE49-F238E27FC236}">
                <a16:creationId xmlns:a16="http://schemas.microsoft.com/office/drawing/2014/main" id="{96985E12-0D37-0EAD-C506-0EB7B9493E44}"/>
              </a:ext>
            </a:extLst>
          </p:cNvPr>
          <p:cNvSpPr txBox="1"/>
          <p:nvPr/>
        </p:nvSpPr>
        <p:spPr>
          <a:xfrm>
            <a:off x="7456873" y="21670479"/>
            <a:ext cx="784224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3: Swabbing procedure</a:t>
            </a:r>
          </a:p>
        </p:txBody>
      </p:sp>
      <p:sp>
        <p:nvSpPr>
          <p:cNvPr id="36" name="TextBox 35">
            <a:extLst>
              <a:ext uri="{FF2B5EF4-FFF2-40B4-BE49-F238E27FC236}">
                <a16:creationId xmlns:a16="http://schemas.microsoft.com/office/drawing/2014/main" id="{D9BA5F1E-68BF-8DF2-A1DE-2D08B7F089C2}"/>
              </a:ext>
            </a:extLst>
          </p:cNvPr>
          <p:cNvSpPr txBox="1"/>
          <p:nvPr/>
        </p:nvSpPr>
        <p:spPr>
          <a:xfrm>
            <a:off x="522870" y="31545676"/>
            <a:ext cx="10918728"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Table 1: Table showing different sites and number of samples per site, showing the samples used as the test run from Shoe Creek</a:t>
            </a:r>
          </a:p>
        </p:txBody>
      </p:sp>
      <p:sp>
        <p:nvSpPr>
          <p:cNvPr id="39" name="TextBox 38">
            <a:extLst>
              <a:ext uri="{FF2B5EF4-FFF2-40B4-BE49-F238E27FC236}">
                <a16:creationId xmlns:a16="http://schemas.microsoft.com/office/drawing/2014/main" id="{B9415447-84ED-A86C-3ED5-2626698B449F}"/>
              </a:ext>
            </a:extLst>
          </p:cNvPr>
          <p:cNvSpPr txBox="1"/>
          <p:nvPr/>
        </p:nvSpPr>
        <p:spPr>
          <a:xfrm>
            <a:off x="12292372" y="13505102"/>
            <a:ext cx="13484360" cy="1200329"/>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Figure 5</a:t>
            </a:r>
            <a:r>
              <a:rPr lang="en-US" sz="2400" dirty="0">
                <a:latin typeface="Times New Roman" panose="02020603050405020304" pitchFamily="18" charset="0"/>
                <a:cs typeface="Times New Roman" panose="02020603050405020304" pitchFamily="18" charset="0"/>
                <a:sym typeface="Wingdings" pitchFamily="2" charset="2"/>
              </a:rPr>
              <a:t> (A &amp; B): This figure shows the metagenomic composition of fungi for the Shoe Creek test run (A) and the actual run (B). Samples were taken at the same time and split to see if the composition was preserved across runs to test the efficacy of the protocols.</a:t>
            </a:r>
            <a:endParaRPr lang="en-US" sz="2400" dirty="0">
              <a:latin typeface="Times New Roman" panose="02020603050405020304" pitchFamily="18" charset="0"/>
              <a:cs typeface="Times New Roman" panose="02020603050405020304" pitchFamily="18" charset="0"/>
            </a:endParaRPr>
          </a:p>
        </p:txBody>
      </p:sp>
      <p:pic>
        <p:nvPicPr>
          <p:cNvPr id="1026" name="Picture 2" descr="Solar Unsoiled logo">
            <a:extLst>
              <a:ext uri="{FF2B5EF4-FFF2-40B4-BE49-F238E27FC236}">
                <a16:creationId xmlns:a16="http://schemas.microsoft.com/office/drawing/2014/main" id="{8C67007D-A899-4633-1198-8439105021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06626" y="29928523"/>
            <a:ext cx="4987811" cy="8094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cision Microbiome Engineering Research Center">
            <a:extLst>
              <a:ext uri="{FF2B5EF4-FFF2-40B4-BE49-F238E27FC236}">
                <a16:creationId xmlns:a16="http://schemas.microsoft.com/office/drawing/2014/main" id="{185372A1-8172-F047-2530-0B578DF85A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83305" y="29936345"/>
            <a:ext cx="4741882" cy="22527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D5BE0E6-2180-0478-0F82-4AE8A9E18C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636160" y="30711145"/>
            <a:ext cx="1605071" cy="1614858"/>
          </a:xfrm>
          <a:prstGeom prst="rect">
            <a:avLst/>
          </a:prstGeom>
        </p:spPr>
      </p:pic>
      <p:sp>
        <p:nvSpPr>
          <p:cNvPr id="42" name="TextBox 41">
            <a:extLst>
              <a:ext uri="{FF2B5EF4-FFF2-40B4-BE49-F238E27FC236}">
                <a16:creationId xmlns:a16="http://schemas.microsoft.com/office/drawing/2014/main" id="{01AB9DAE-B378-06D3-D184-0FED4BDCA293}"/>
              </a:ext>
            </a:extLst>
          </p:cNvPr>
          <p:cNvSpPr txBox="1"/>
          <p:nvPr/>
        </p:nvSpPr>
        <p:spPr>
          <a:xfrm>
            <a:off x="7586664" y="12731369"/>
            <a:ext cx="3934378"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Figure 1: Image of solar panel</a:t>
            </a:r>
          </a:p>
        </p:txBody>
      </p:sp>
      <p:sp>
        <p:nvSpPr>
          <p:cNvPr id="44" name="TextBox 43">
            <a:extLst>
              <a:ext uri="{FF2B5EF4-FFF2-40B4-BE49-F238E27FC236}">
                <a16:creationId xmlns:a16="http://schemas.microsoft.com/office/drawing/2014/main" id="{EBEF2116-2C31-39CA-8ACB-825FD4BFA28C}"/>
              </a:ext>
            </a:extLst>
          </p:cNvPr>
          <p:cNvSpPr txBox="1"/>
          <p:nvPr/>
        </p:nvSpPr>
        <p:spPr>
          <a:xfrm>
            <a:off x="32906626" y="10407518"/>
            <a:ext cx="9895101"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Look at microbial composition shifts based on season</a:t>
            </a:r>
          </a:p>
          <a:p>
            <a:pPr marL="571500" indent="-571500" algn="ctr">
              <a:buFontTx/>
              <a:buChar char="-"/>
            </a:pPr>
            <a:endParaRPr lang="en-US" sz="36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22ABF407-AC9D-4099-CF9D-D5206A8DD032}"/>
              </a:ext>
            </a:extLst>
          </p:cNvPr>
          <p:cNvSpPr txBox="1"/>
          <p:nvPr/>
        </p:nvSpPr>
        <p:spPr>
          <a:xfrm>
            <a:off x="32651448" y="20711494"/>
            <a:ext cx="11021647"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Regrow solar panel isolates in an environment that simulates solar panel conditions</a:t>
            </a:r>
          </a:p>
          <a:p>
            <a:pPr marL="571500" indent="-571500" algn="ctr">
              <a:buFontTx/>
              <a:buChar char="-"/>
            </a:pPr>
            <a:endParaRPr lang="en-US" sz="36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49F059DB-55E7-B40B-9DA8-E2E82A558B20}"/>
              </a:ext>
            </a:extLst>
          </p:cNvPr>
          <p:cNvSpPr txBox="1"/>
          <p:nvPr/>
        </p:nvSpPr>
        <p:spPr>
          <a:xfrm>
            <a:off x="33665279" y="15012002"/>
            <a:ext cx="8660844"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Quantify the abundance of fungi versus bacteria using qPCR</a:t>
            </a:r>
          </a:p>
          <a:p>
            <a:pPr marL="571500" indent="-571500" algn="ctr">
              <a:buFontTx/>
              <a:buChar char="-"/>
            </a:pPr>
            <a:endParaRPr lang="en-US" sz="3600" dirty="0">
              <a:latin typeface="Times New Roman" panose="02020603050405020304" pitchFamily="18" charset="0"/>
              <a:cs typeface="Times New Roman" panose="02020603050405020304" pitchFamily="18" charset="0"/>
            </a:endParaRPr>
          </a:p>
        </p:txBody>
      </p:sp>
      <p:pic>
        <p:nvPicPr>
          <p:cNvPr id="54" name="Picture 53">
            <a:extLst>
              <a:ext uri="{FF2B5EF4-FFF2-40B4-BE49-F238E27FC236}">
                <a16:creationId xmlns:a16="http://schemas.microsoft.com/office/drawing/2014/main" id="{90C46050-8ACB-F5DB-ACBE-0EBC140C4794}"/>
              </a:ext>
            </a:extLst>
          </p:cNvPr>
          <p:cNvPicPr>
            <a:picLocks noChangeAspect="1"/>
          </p:cNvPicPr>
          <p:nvPr/>
        </p:nvPicPr>
        <p:blipFill>
          <a:blip r:embed="rId13">
            <a:extLst>
              <a:ext uri="{28A0092B-C50C-407E-A947-70E740481C1C}">
                <a14:useLocalDpi xmlns:a14="http://schemas.microsoft.com/office/drawing/2010/main" val="0"/>
              </a:ext>
            </a:extLst>
          </a:blip>
          <a:srcRect l="78148" t="3712" r="1104" b="68768"/>
          <a:stretch/>
        </p:blipFill>
        <p:spPr>
          <a:xfrm>
            <a:off x="36117801" y="11936102"/>
            <a:ext cx="3495505" cy="3245405"/>
          </a:xfrm>
          <a:prstGeom prst="rect">
            <a:avLst/>
          </a:prstGeom>
        </p:spPr>
      </p:pic>
      <p:grpSp>
        <p:nvGrpSpPr>
          <p:cNvPr id="1043" name="Group 1042">
            <a:extLst>
              <a:ext uri="{FF2B5EF4-FFF2-40B4-BE49-F238E27FC236}">
                <a16:creationId xmlns:a16="http://schemas.microsoft.com/office/drawing/2014/main" id="{373F68D2-9D30-3112-3CCC-A896B9DC2233}"/>
              </a:ext>
            </a:extLst>
          </p:cNvPr>
          <p:cNvGrpSpPr/>
          <p:nvPr/>
        </p:nvGrpSpPr>
        <p:grpSpPr>
          <a:xfrm>
            <a:off x="12056204" y="14535296"/>
            <a:ext cx="14023246" cy="4377525"/>
            <a:chOff x="12048699" y="15666548"/>
            <a:chExt cx="15200344" cy="4304129"/>
          </a:xfrm>
        </p:grpSpPr>
        <p:pic>
          <p:nvPicPr>
            <p:cNvPr id="58" name="Content Placeholder 4" descr="A petri dish with brown and black substance&#10;&#10;AI-generated content may be incorrect.">
              <a:extLst>
                <a:ext uri="{FF2B5EF4-FFF2-40B4-BE49-F238E27FC236}">
                  <a16:creationId xmlns:a16="http://schemas.microsoft.com/office/drawing/2014/main" id="{46A19CE8-1AA9-1B54-F852-1E7D3F2E0247}"/>
                </a:ext>
              </a:extLst>
            </p:cNvPr>
            <p:cNvPicPr>
              <a:picLocks noChangeAspect="1"/>
            </p:cNvPicPr>
            <p:nvPr/>
          </p:nvPicPr>
          <p:blipFill>
            <a:blip r:embed="rId14"/>
            <a:srcRect l="12793" t="6810" r="21403" b="4650"/>
            <a:stretch/>
          </p:blipFill>
          <p:spPr>
            <a:xfrm rot="5400000">
              <a:off x="15884429" y="16709679"/>
              <a:ext cx="2887483" cy="2919046"/>
            </a:xfrm>
            <a:prstGeom prst="rect">
              <a:avLst/>
            </a:prstGeom>
          </p:spPr>
        </p:pic>
        <p:cxnSp>
          <p:nvCxnSpPr>
            <p:cNvPr id="62" name="Straight Arrow Connector 61">
              <a:extLst>
                <a:ext uri="{FF2B5EF4-FFF2-40B4-BE49-F238E27FC236}">
                  <a16:creationId xmlns:a16="http://schemas.microsoft.com/office/drawing/2014/main" id="{CFE4A198-B868-D4F0-267F-C319BFE098DA}"/>
                </a:ext>
              </a:extLst>
            </p:cNvPr>
            <p:cNvCxnSpPr>
              <a:cxnSpLocks/>
            </p:cNvCxnSpPr>
            <p:nvPr/>
          </p:nvCxnSpPr>
          <p:spPr>
            <a:xfrm flipV="1">
              <a:off x="18901862" y="16593366"/>
              <a:ext cx="697027" cy="1329162"/>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3C0376BF-3E0F-725A-2CDF-6C38A6C687C9}"/>
                </a:ext>
              </a:extLst>
            </p:cNvPr>
            <p:cNvCxnSpPr>
              <a:cxnSpLocks/>
            </p:cNvCxnSpPr>
            <p:nvPr/>
          </p:nvCxnSpPr>
          <p:spPr>
            <a:xfrm flipV="1">
              <a:off x="18896253" y="17265030"/>
              <a:ext cx="702636" cy="651889"/>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C5E7EFFE-BB60-96E0-75D4-2DBC33547555}"/>
                </a:ext>
              </a:extLst>
            </p:cNvPr>
            <p:cNvCxnSpPr>
              <a:cxnSpLocks/>
            </p:cNvCxnSpPr>
            <p:nvPr/>
          </p:nvCxnSpPr>
          <p:spPr>
            <a:xfrm>
              <a:off x="18904242" y="17929294"/>
              <a:ext cx="702636" cy="4454"/>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2C6B6888-A640-8B48-7C9C-91E9A569A295}"/>
                </a:ext>
              </a:extLst>
            </p:cNvPr>
            <p:cNvCxnSpPr>
              <a:cxnSpLocks/>
            </p:cNvCxnSpPr>
            <p:nvPr/>
          </p:nvCxnSpPr>
          <p:spPr>
            <a:xfrm>
              <a:off x="18913082" y="17933748"/>
              <a:ext cx="685807" cy="640373"/>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0B2ED853-E96B-6AEF-6064-328C7DEDF9AA}"/>
                </a:ext>
              </a:extLst>
            </p:cNvPr>
            <p:cNvCxnSpPr>
              <a:cxnSpLocks/>
            </p:cNvCxnSpPr>
            <p:nvPr/>
          </p:nvCxnSpPr>
          <p:spPr>
            <a:xfrm>
              <a:off x="18901862" y="17916919"/>
              <a:ext cx="697027" cy="1457299"/>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6188AAE6-3813-8C9C-D120-BD4D4C1C65EF}"/>
                </a:ext>
              </a:extLst>
            </p:cNvPr>
            <p:cNvSpPr txBox="1"/>
            <p:nvPr/>
          </p:nvSpPr>
          <p:spPr>
            <a:xfrm>
              <a:off x="19630706" y="16260416"/>
              <a:ext cx="30809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1</a:t>
              </a:r>
            </a:p>
          </p:txBody>
        </p:sp>
        <p:sp>
          <p:nvSpPr>
            <p:cNvPr id="74" name="TextBox 73">
              <a:extLst>
                <a:ext uri="{FF2B5EF4-FFF2-40B4-BE49-F238E27FC236}">
                  <a16:creationId xmlns:a16="http://schemas.microsoft.com/office/drawing/2014/main" id="{96DA530A-8498-635E-51F5-248008AEFC1F}"/>
                </a:ext>
              </a:extLst>
            </p:cNvPr>
            <p:cNvSpPr txBox="1"/>
            <p:nvPr/>
          </p:nvSpPr>
          <p:spPr>
            <a:xfrm>
              <a:off x="19630706" y="16986092"/>
              <a:ext cx="30809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2</a:t>
              </a:r>
            </a:p>
          </p:txBody>
        </p:sp>
        <p:sp>
          <p:nvSpPr>
            <p:cNvPr id="75" name="TextBox 74">
              <a:extLst>
                <a:ext uri="{FF2B5EF4-FFF2-40B4-BE49-F238E27FC236}">
                  <a16:creationId xmlns:a16="http://schemas.microsoft.com/office/drawing/2014/main" id="{74B326D3-E114-5B97-506A-5425D87B5AB1}"/>
                </a:ext>
              </a:extLst>
            </p:cNvPr>
            <p:cNvSpPr txBox="1"/>
            <p:nvPr/>
          </p:nvSpPr>
          <p:spPr>
            <a:xfrm>
              <a:off x="19630706" y="18389455"/>
              <a:ext cx="30809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4</a:t>
              </a:r>
            </a:p>
          </p:txBody>
        </p:sp>
        <p:sp>
          <p:nvSpPr>
            <p:cNvPr id="76" name="TextBox 75">
              <a:extLst>
                <a:ext uri="{FF2B5EF4-FFF2-40B4-BE49-F238E27FC236}">
                  <a16:creationId xmlns:a16="http://schemas.microsoft.com/office/drawing/2014/main" id="{399AF0BD-BE81-471E-B334-BFB1687131FA}"/>
                </a:ext>
              </a:extLst>
            </p:cNvPr>
            <p:cNvSpPr txBox="1"/>
            <p:nvPr/>
          </p:nvSpPr>
          <p:spPr>
            <a:xfrm>
              <a:off x="19630706" y="17598395"/>
              <a:ext cx="30809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3</a:t>
              </a:r>
            </a:p>
          </p:txBody>
        </p:sp>
        <p:sp>
          <p:nvSpPr>
            <p:cNvPr id="77" name="TextBox 76">
              <a:extLst>
                <a:ext uri="{FF2B5EF4-FFF2-40B4-BE49-F238E27FC236}">
                  <a16:creationId xmlns:a16="http://schemas.microsoft.com/office/drawing/2014/main" id="{DFA6907C-8232-CED5-824D-BED9ADFD5BD2}"/>
                </a:ext>
              </a:extLst>
            </p:cNvPr>
            <p:cNvSpPr txBox="1"/>
            <p:nvPr/>
          </p:nvSpPr>
          <p:spPr>
            <a:xfrm>
              <a:off x="19630706" y="19140124"/>
              <a:ext cx="308098"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5</a:t>
              </a:r>
            </a:p>
          </p:txBody>
        </p:sp>
        <p:sp>
          <p:nvSpPr>
            <p:cNvPr id="78" name="Right Brace 77">
              <a:extLst>
                <a:ext uri="{FF2B5EF4-FFF2-40B4-BE49-F238E27FC236}">
                  <a16:creationId xmlns:a16="http://schemas.microsoft.com/office/drawing/2014/main" id="{00CB914E-9551-3CBD-E09D-62C57A9EC9E4}"/>
                </a:ext>
              </a:extLst>
            </p:cNvPr>
            <p:cNvSpPr/>
            <p:nvPr/>
          </p:nvSpPr>
          <p:spPr>
            <a:xfrm>
              <a:off x="20073622" y="16260416"/>
              <a:ext cx="616067" cy="3580380"/>
            </a:xfrm>
            <a:prstGeom prst="rightBrace">
              <a:avLst>
                <a:gd name="adj1" fmla="val 30087"/>
                <a:gd name="adj2" fmla="val 50000"/>
              </a:avLst>
            </a:prstGeom>
            <a:ln w="254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538EB41A-A524-E9FF-E078-EF8820A0C475}"/>
                </a:ext>
              </a:extLst>
            </p:cNvPr>
            <p:cNvSpPr txBox="1"/>
            <p:nvPr/>
          </p:nvSpPr>
          <p:spPr>
            <a:xfrm>
              <a:off x="20613523" y="16566715"/>
              <a:ext cx="3119143" cy="2862322"/>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Isolate DNA and PCR amplify ITS/LSU region***</a:t>
              </a:r>
            </a:p>
          </p:txBody>
        </p:sp>
        <p:pic>
          <p:nvPicPr>
            <p:cNvPr id="80" name="Picture 79" descr="A diagram of a dna extraction process&#10;&#10;Description automatically generated">
              <a:extLst>
                <a:ext uri="{FF2B5EF4-FFF2-40B4-BE49-F238E27FC236}">
                  <a16:creationId xmlns:a16="http://schemas.microsoft.com/office/drawing/2014/main" id="{8785179E-8608-E4E8-EA12-A5191E525C3D}"/>
                </a:ext>
              </a:extLst>
            </p:cNvPr>
            <p:cNvPicPr>
              <a:picLocks noChangeAspect="1"/>
            </p:cNvPicPr>
            <p:nvPr/>
          </p:nvPicPr>
          <p:blipFill>
            <a:blip r:embed="rId5"/>
            <a:srcRect l="12" t="18610" r="78315" b="48921"/>
            <a:stretch/>
          </p:blipFill>
          <p:spPr>
            <a:xfrm>
              <a:off x="12461170" y="15666548"/>
              <a:ext cx="2555035" cy="2612052"/>
            </a:xfrm>
            <a:prstGeom prst="rect">
              <a:avLst/>
            </a:prstGeom>
          </p:spPr>
        </p:pic>
        <p:cxnSp>
          <p:nvCxnSpPr>
            <p:cNvPr id="81" name="Straight Arrow Connector 80">
              <a:extLst>
                <a:ext uri="{FF2B5EF4-FFF2-40B4-BE49-F238E27FC236}">
                  <a16:creationId xmlns:a16="http://schemas.microsoft.com/office/drawing/2014/main" id="{7D88E1B6-41F0-EFA2-88AD-0EB71E7664DB}"/>
                </a:ext>
              </a:extLst>
            </p:cNvPr>
            <p:cNvCxnSpPr>
              <a:cxnSpLocks/>
            </p:cNvCxnSpPr>
            <p:nvPr/>
          </p:nvCxnSpPr>
          <p:spPr>
            <a:xfrm>
              <a:off x="14978485" y="18112194"/>
              <a:ext cx="415190" cy="0"/>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9F149879-5B3A-D835-DB9F-BEC5D5A36D09}"/>
                </a:ext>
              </a:extLst>
            </p:cNvPr>
            <p:cNvSpPr txBox="1"/>
            <p:nvPr/>
          </p:nvSpPr>
          <p:spPr>
            <a:xfrm>
              <a:off x="12048699" y="18216351"/>
              <a:ext cx="3357510" cy="1754326"/>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Swab of broken solar panel being stored indoors</a:t>
              </a:r>
            </a:p>
          </p:txBody>
        </p:sp>
        <p:cxnSp>
          <p:nvCxnSpPr>
            <p:cNvPr id="96" name="Straight Arrow Connector 95">
              <a:extLst>
                <a:ext uri="{FF2B5EF4-FFF2-40B4-BE49-F238E27FC236}">
                  <a16:creationId xmlns:a16="http://schemas.microsoft.com/office/drawing/2014/main" id="{7B558BE9-D64A-1B87-4263-81ED6B73AD4B}"/>
                </a:ext>
              </a:extLst>
            </p:cNvPr>
            <p:cNvCxnSpPr>
              <a:cxnSpLocks/>
            </p:cNvCxnSpPr>
            <p:nvPr/>
          </p:nvCxnSpPr>
          <p:spPr>
            <a:xfrm>
              <a:off x="23165076" y="17916919"/>
              <a:ext cx="415190" cy="0"/>
            </a:xfrm>
            <a:prstGeom prst="straightConnector1">
              <a:avLst/>
            </a:prstGeom>
            <a:ln w="25400">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2C32614D-7FFC-5AA8-05F0-550D29D09BAF}"/>
                </a:ext>
              </a:extLst>
            </p:cNvPr>
            <p:cNvSpPr txBox="1"/>
            <p:nvPr/>
          </p:nvSpPr>
          <p:spPr>
            <a:xfrm>
              <a:off x="23706011" y="16260416"/>
              <a:ext cx="3543032" cy="3416320"/>
            </a:xfrm>
            <a:prstGeom prst="rect">
              <a:avLst/>
            </a:prstGeom>
            <a:noFill/>
            <a:ln>
              <a:solidFill>
                <a:schemeClr val="tx1"/>
              </a:solidFill>
            </a:ln>
          </p:spPr>
          <p:txBody>
            <a:bodyPr wrap="square" rtlCol="0">
              <a:spAutoFit/>
            </a:bodyPr>
            <a:lstStyle/>
            <a:p>
              <a:pPr algn="ctr"/>
              <a:r>
                <a:rPr lang="en-US" sz="3600" b="1" u="sng" dirty="0">
                  <a:latin typeface="Times New Roman" panose="02020603050405020304" pitchFamily="18" charset="0"/>
                  <a:cs typeface="Times New Roman" panose="02020603050405020304" pitchFamily="18" charset="0"/>
                </a:rPr>
                <a:t>Unique Genera Found</a:t>
              </a:r>
            </a:p>
            <a:p>
              <a:pPr algn="ctr"/>
              <a:r>
                <a:rPr lang="en-US" sz="3600" i="1" dirty="0">
                  <a:latin typeface="Times New Roman" panose="02020603050405020304" pitchFamily="18" charset="0"/>
                  <a:cs typeface="Times New Roman" panose="02020603050405020304" pitchFamily="18" charset="0"/>
                </a:rPr>
                <a:t>Fusarium</a:t>
              </a:r>
            </a:p>
            <a:p>
              <a:pPr algn="ctr"/>
              <a:r>
                <a:rPr lang="en-US" sz="3600" i="1" dirty="0">
                  <a:latin typeface="Times New Roman" panose="02020603050405020304" pitchFamily="18" charset="0"/>
                  <a:cs typeface="Times New Roman" panose="02020603050405020304" pitchFamily="18" charset="0"/>
                </a:rPr>
                <a:t>Alternaria</a:t>
              </a:r>
            </a:p>
            <a:p>
              <a:pPr algn="ctr"/>
              <a:r>
                <a:rPr lang="en-US" sz="3600" i="1" dirty="0">
                  <a:latin typeface="Times New Roman" panose="02020603050405020304" pitchFamily="18" charset="0"/>
                  <a:cs typeface="Times New Roman" panose="02020603050405020304" pitchFamily="18" charset="0"/>
                </a:rPr>
                <a:t>Sordariomycetes</a:t>
              </a:r>
            </a:p>
            <a:p>
              <a:pPr algn="ctr"/>
              <a:r>
                <a:rPr lang="en-US" sz="3600" i="1" dirty="0">
                  <a:latin typeface="Times New Roman" panose="02020603050405020304" pitchFamily="18" charset="0"/>
                  <a:cs typeface="Times New Roman" panose="02020603050405020304" pitchFamily="18" charset="0"/>
                </a:rPr>
                <a:t>Talaromyces</a:t>
              </a:r>
            </a:p>
          </p:txBody>
        </p:sp>
      </p:grpSp>
      <p:sp>
        <p:nvSpPr>
          <p:cNvPr id="103" name="TextBox 102">
            <a:extLst>
              <a:ext uri="{FF2B5EF4-FFF2-40B4-BE49-F238E27FC236}">
                <a16:creationId xmlns:a16="http://schemas.microsoft.com/office/drawing/2014/main" id="{09900C37-94A1-8149-D3C3-8188B1FB6D0E}"/>
              </a:ext>
            </a:extLst>
          </p:cNvPr>
          <p:cNvSpPr txBox="1"/>
          <p:nvPr/>
        </p:nvSpPr>
        <p:spPr>
          <a:xfrm>
            <a:off x="681459" y="9263242"/>
            <a:ext cx="6852441" cy="4524315"/>
          </a:xfrm>
          <a:prstGeom prst="rect">
            <a:avLst/>
          </a:prstGeom>
          <a:noFill/>
        </p:spPr>
        <p:txBody>
          <a:bodyPr wrap="square" rtlCol="0">
            <a:spAutoFit/>
          </a:bodyPr>
          <a:lstStyle/>
          <a:p>
            <a:pPr algn="just"/>
            <a:r>
              <a:rPr lang="en-US" sz="3600" dirty="0">
                <a:solidFill>
                  <a:srgbClr val="000000"/>
                </a:solidFill>
                <a:latin typeface="Times New Roman" panose="02020603050405020304" pitchFamily="18" charset="0"/>
              </a:rPr>
              <a:t>To address this, I am collaborating with Solar Unoiled</a:t>
            </a:r>
            <a:r>
              <a:rPr lang="en-US" sz="3600" baseline="30000" dirty="0">
                <a:solidFill>
                  <a:srgbClr val="000000"/>
                </a:solidFill>
                <a:latin typeface="Times New Roman" panose="02020603050405020304" pitchFamily="18" charset="0"/>
              </a:rPr>
              <a:t>4</a:t>
            </a:r>
            <a:r>
              <a:rPr lang="en-US" sz="3600" dirty="0">
                <a:solidFill>
                  <a:srgbClr val="000000"/>
                </a:solidFill>
                <a:latin typeface="Times New Roman" panose="02020603050405020304" pitchFamily="18" charset="0"/>
              </a:rPr>
              <a:t> to conduct a metagenomic analysis of solar panels in North Carolina, using a  PromethION sequencer and several long-read pipelines to determine the microbial composition.</a:t>
            </a:r>
            <a:endParaRPr lang="en-US" sz="3600" b="0" i="0" u="none" strike="noStrike" dirty="0">
              <a:solidFill>
                <a:srgbClr val="000000"/>
              </a:solidFill>
              <a:effectLst/>
              <a:latin typeface="Times New Roman" panose="02020603050405020304" pitchFamily="18" charset="0"/>
            </a:endParaRPr>
          </a:p>
          <a:p>
            <a:endParaRPr lang="en-US" sz="3600" dirty="0"/>
          </a:p>
        </p:txBody>
      </p:sp>
      <p:grpSp>
        <p:nvGrpSpPr>
          <p:cNvPr id="118" name="Group 117">
            <a:extLst>
              <a:ext uri="{FF2B5EF4-FFF2-40B4-BE49-F238E27FC236}">
                <a16:creationId xmlns:a16="http://schemas.microsoft.com/office/drawing/2014/main" id="{A084502C-B74A-4511-BC96-588FC99CB151}"/>
              </a:ext>
            </a:extLst>
          </p:cNvPr>
          <p:cNvGrpSpPr/>
          <p:nvPr/>
        </p:nvGrpSpPr>
        <p:grpSpPr>
          <a:xfrm>
            <a:off x="11919715" y="20007398"/>
            <a:ext cx="15364251" cy="11451912"/>
            <a:chOff x="12203870" y="14023750"/>
            <a:chExt cx="17900991" cy="10940471"/>
          </a:xfrm>
        </p:grpSpPr>
        <p:pic>
          <p:nvPicPr>
            <p:cNvPr id="105" name="Picture 104" descr="A chart of different colors&#10;&#10;AI-generated content may be incorrect.">
              <a:extLst>
                <a:ext uri="{FF2B5EF4-FFF2-40B4-BE49-F238E27FC236}">
                  <a16:creationId xmlns:a16="http://schemas.microsoft.com/office/drawing/2014/main" id="{BF4C3B15-B2A8-6DD8-4DE1-1D7C8B698E56}"/>
                </a:ext>
              </a:extLst>
            </p:cNvPr>
            <p:cNvPicPr>
              <a:picLocks noChangeAspect="1"/>
            </p:cNvPicPr>
            <p:nvPr/>
          </p:nvPicPr>
          <p:blipFill>
            <a:blip r:embed="rId15">
              <a:extLst>
                <a:ext uri="{28A0092B-C50C-407E-A947-70E740481C1C}">
                  <a14:useLocalDpi xmlns:a14="http://schemas.microsoft.com/office/drawing/2010/main" val="0"/>
                </a:ext>
              </a:extLst>
            </a:blip>
            <a:srcRect l="2370" t="83816"/>
            <a:stretch/>
          </p:blipFill>
          <p:spPr>
            <a:xfrm>
              <a:off x="12203870" y="18153784"/>
              <a:ext cx="17900991" cy="3102163"/>
            </a:xfrm>
            <a:prstGeom prst="rect">
              <a:avLst/>
            </a:prstGeom>
          </p:spPr>
        </p:pic>
        <p:pic>
          <p:nvPicPr>
            <p:cNvPr id="107" name="Picture 106" descr="A chart with different colors&#10;&#10;AI-generated content may be incorrect.">
              <a:extLst>
                <a:ext uri="{FF2B5EF4-FFF2-40B4-BE49-F238E27FC236}">
                  <a16:creationId xmlns:a16="http://schemas.microsoft.com/office/drawing/2014/main" id="{D0D350CF-9B65-78AD-8465-7D0BFFF3B770}"/>
                </a:ext>
              </a:extLst>
            </p:cNvPr>
            <p:cNvPicPr>
              <a:picLocks noChangeAspect="1"/>
            </p:cNvPicPr>
            <p:nvPr/>
          </p:nvPicPr>
          <p:blipFill>
            <a:blip r:embed="rId16">
              <a:extLst>
                <a:ext uri="{28A0092B-C50C-407E-A947-70E740481C1C}">
                  <a14:useLocalDpi xmlns:a14="http://schemas.microsoft.com/office/drawing/2010/main" val="0"/>
                </a:ext>
              </a:extLst>
            </a:blip>
            <a:srcRect l="2528" t="83878"/>
            <a:stretch/>
          </p:blipFill>
          <p:spPr>
            <a:xfrm>
              <a:off x="12203870" y="14599920"/>
              <a:ext cx="17713659" cy="3080240"/>
            </a:xfrm>
            <a:prstGeom prst="rect">
              <a:avLst/>
            </a:prstGeom>
          </p:spPr>
        </p:pic>
        <p:pic>
          <p:nvPicPr>
            <p:cNvPr id="109" name="Picture 108" descr="A chart with different colored bars&#10;&#10;AI-generated content may be incorrect.">
              <a:extLst>
                <a:ext uri="{FF2B5EF4-FFF2-40B4-BE49-F238E27FC236}">
                  <a16:creationId xmlns:a16="http://schemas.microsoft.com/office/drawing/2014/main" id="{89C907D8-A7E5-B96D-0F8B-632964A8EADD}"/>
                </a:ext>
              </a:extLst>
            </p:cNvPr>
            <p:cNvPicPr>
              <a:picLocks noChangeAspect="1"/>
            </p:cNvPicPr>
            <p:nvPr/>
          </p:nvPicPr>
          <p:blipFill>
            <a:blip r:embed="rId17">
              <a:extLst>
                <a:ext uri="{28A0092B-C50C-407E-A947-70E740481C1C}">
                  <a14:useLocalDpi xmlns:a14="http://schemas.microsoft.com/office/drawing/2010/main" val="0"/>
                </a:ext>
              </a:extLst>
            </a:blip>
            <a:srcRect l="2944" t="38180" b="49551"/>
            <a:stretch/>
          </p:blipFill>
          <p:spPr>
            <a:xfrm>
              <a:off x="12314512" y="21870449"/>
              <a:ext cx="17790349" cy="3093772"/>
            </a:xfrm>
            <a:prstGeom prst="rect">
              <a:avLst/>
            </a:prstGeom>
          </p:spPr>
        </p:pic>
        <p:sp>
          <p:nvSpPr>
            <p:cNvPr id="112" name="TextBox 111">
              <a:extLst>
                <a:ext uri="{FF2B5EF4-FFF2-40B4-BE49-F238E27FC236}">
                  <a16:creationId xmlns:a16="http://schemas.microsoft.com/office/drawing/2014/main" id="{7DB27E97-A6D4-7C8B-07B4-0E7839A90746}"/>
                </a:ext>
              </a:extLst>
            </p:cNvPr>
            <p:cNvSpPr txBox="1"/>
            <p:nvPr/>
          </p:nvSpPr>
          <p:spPr>
            <a:xfrm>
              <a:off x="16534035" y="14023750"/>
              <a:ext cx="9240660" cy="102911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Eukaryotic Genera Present at IS-64 Site </a:t>
              </a:r>
            </a:p>
            <a:p>
              <a:pPr algn="ctr"/>
              <a:r>
                <a:rPr lang="en-US" sz="3200" dirty="0">
                  <a:latin typeface="Times New Roman" panose="02020603050405020304" pitchFamily="18" charset="0"/>
                  <a:cs typeface="Times New Roman" panose="02020603050405020304" pitchFamily="18" charset="0"/>
                </a:rPr>
                <a:t>Hope Mills, NC</a:t>
              </a:r>
            </a:p>
          </p:txBody>
        </p:sp>
        <p:sp>
          <p:nvSpPr>
            <p:cNvPr id="116" name="TextBox 115">
              <a:extLst>
                <a:ext uri="{FF2B5EF4-FFF2-40B4-BE49-F238E27FC236}">
                  <a16:creationId xmlns:a16="http://schemas.microsoft.com/office/drawing/2014/main" id="{0FF0ACAA-775E-48B5-D35C-D9714E4214C9}"/>
                </a:ext>
              </a:extLst>
            </p:cNvPr>
            <p:cNvSpPr txBox="1"/>
            <p:nvPr/>
          </p:nvSpPr>
          <p:spPr>
            <a:xfrm>
              <a:off x="16589356" y="17581514"/>
              <a:ext cx="9240660" cy="102911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Eukaryotic Genera Present at Shoe Creek Site </a:t>
              </a:r>
            </a:p>
            <a:p>
              <a:pPr algn="ctr"/>
              <a:r>
                <a:rPr lang="en-US" sz="3200" dirty="0">
                  <a:latin typeface="Times New Roman" panose="02020603050405020304" pitchFamily="18" charset="0"/>
                  <a:cs typeface="Times New Roman" panose="02020603050405020304" pitchFamily="18" charset="0"/>
                </a:rPr>
                <a:t>Laurinburg, NC</a:t>
              </a:r>
            </a:p>
          </p:txBody>
        </p:sp>
        <p:sp>
          <p:nvSpPr>
            <p:cNvPr id="117" name="TextBox 116">
              <a:extLst>
                <a:ext uri="{FF2B5EF4-FFF2-40B4-BE49-F238E27FC236}">
                  <a16:creationId xmlns:a16="http://schemas.microsoft.com/office/drawing/2014/main" id="{AFA8EFD7-1F27-2135-6CD2-C9BBDAE52F1E}"/>
                </a:ext>
              </a:extLst>
            </p:cNvPr>
            <p:cNvSpPr txBox="1"/>
            <p:nvPr/>
          </p:nvSpPr>
          <p:spPr>
            <a:xfrm>
              <a:off x="16778666" y="21236166"/>
              <a:ext cx="9240660" cy="102911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Eukaryotic Genera Present at Wilkinson Site </a:t>
              </a:r>
            </a:p>
            <a:p>
              <a:pPr algn="ctr"/>
              <a:r>
                <a:rPr lang="en-US" sz="3200" dirty="0">
                  <a:latin typeface="Times New Roman" panose="02020603050405020304" pitchFamily="18" charset="0"/>
                  <a:cs typeface="Times New Roman" panose="02020603050405020304" pitchFamily="18" charset="0"/>
                </a:rPr>
                <a:t>Wilkinson, NC</a:t>
              </a:r>
            </a:p>
          </p:txBody>
        </p:sp>
      </p:grpSp>
      <p:grpSp>
        <p:nvGrpSpPr>
          <p:cNvPr id="1042" name="Group 1041">
            <a:extLst>
              <a:ext uri="{FF2B5EF4-FFF2-40B4-BE49-F238E27FC236}">
                <a16:creationId xmlns:a16="http://schemas.microsoft.com/office/drawing/2014/main" id="{BCD03969-14B0-E5F6-6DC2-89694338DF14}"/>
              </a:ext>
            </a:extLst>
          </p:cNvPr>
          <p:cNvGrpSpPr/>
          <p:nvPr/>
        </p:nvGrpSpPr>
        <p:grpSpPr>
          <a:xfrm>
            <a:off x="12225063" y="6065007"/>
            <a:ext cx="14724092" cy="7315843"/>
            <a:chOff x="17148200" y="5033149"/>
            <a:chExt cx="16048708" cy="7604013"/>
          </a:xfrm>
        </p:grpSpPr>
        <p:pic>
          <p:nvPicPr>
            <p:cNvPr id="59" name="Content Placeholder 10" descr="A screenshot of a computer screen&#10;&#10;AI-generated content may be incorrect.">
              <a:extLst>
                <a:ext uri="{FF2B5EF4-FFF2-40B4-BE49-F238E27FC236}">
                  <a16:creationId xmlns:a16="http://schemas.microsoft.com/office/drawing/2014/main" id="{76A4CB34-7BE3-2C55-5818-150B8F1F1652}"/>
                </a:ext>
              </a:extLst>
            </p:cNvPr>
            <p:cNvPicPr>
              <a:picLocks noChangeAspect="1"/>
            </p:cNvPicPr>
            <p:nvPr/>
          </p:nvPicPr>
          <p:blipFill>
            <a:blip r:embed="rId18"/>
            <a:srcRect l="10634" t="81250"/>
            <a:stretch/>
          </p:blipFill>
          <p:spPr>
            <a:xfrm>
              <a:off x="17221563" y="5875285"/>
              <a:ext cx="15447962" cy="2802862"/>
            </a:xfrm>
            <a:prstGeom prst="rect">
              <a:avLst/>
            </a:prstGeom>
          </p:spPr>
        </p:pic>
        <p:pic>
          <p:nvPicPr>
            <p:cNvPr id="110" name="Picture 109" descr="A chart of different colors&#10;&#10;AI-generated content may be incorrect.">
              <a:extLst>
                <a:ext uri="{FF2B5EF4-FFF2-40B4-BE49-F238E27FC236}">
                  <a16:creationId xmlns:a16="http://schemas.microsoft.com/office/drawing/2014/main" id="{AD712C37-EA89-C94F-3B78-AAFE265F7ACF}"/>
                </a:ext>
              </a:extLst>
            </p:cNvPr>
            <p:cNvPicPr>
              <a:picLocks noChangeAspect="1"/>
            </p:cNvPicPr>
            <p:nvPr/>
          </p:nvPicPr>
          <p:blipFill>
            <a:blip r:embed="rId15">
              <a:extLst>
                <a:ext uri="{28A0092B-C50C-407E-A947-70E740481C1C}">
                  <a14:useLocalDpi xmlns:a14="http://schemas.microsoft.com/office/drawing/2010/main" val="0"/>
                </a:ext>
              </a:extLst>
            </a:blip>
            <a:srcRect l="2371" t="34609" b="49189"/>
            <a:stretch/>
          </p:blipFill>
          <p:spPr>
            <a:xfrm>
              <a:off x="17148200" y="9590174"/>
              <a:ext cx="15451730" cy="3046988"/>
            </a:xfrm>
            <a:prstGeom prst="rect">
              <a:avLst/>
            </a:prstGeom>
          </p:spPr>
        </p:pic>
        <p:sp>
          <p:nvSpPr>
            <p:cNvPr id="119" name="TextBox 118">
              <a:extLst>
                <a:ext uri="{FF2B5EF4-FFF2-40B4-BE49-F238E27FC236}">
                  <a16:creationId xmlns:a16="http://schemas.microsoft.com/office/drawing/2014/main" id="{D3BAA604-9719-AE9B-872A-B5BB3AF65485}"/>
                </a:ext>
              </a:extLst>
            </p:cNvPr>
            <p:cNvSpPr txBox="1"/>
            <p:nvPr/>
          </p:nvSpPr>
          <p:spPr>
            <a:xfrm>
              <a:off x="19771393" y="5033149"/>
              <a:ext cx="9240659" cy="1119649"/>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Eukaryotic Genera Present at Shoe Creek Site </a:t>
              </a:r>
            </a:p>
            <a:p>
              <a:pPr algn="ctr"/>
              <a:r>
                <a:rPr lang="en-US" sz="3200" dirty="0">
                  <a:latin typeface="Times New Roman" panose="02020603050405020304" pitchFamily="18" charset="0"/>
                  <a:cs typeface="Times New Roman" panose="02020603050405020304" pitchFamily="18" charset="0"/>
                </a:rPr>
                <a:t>Test Run</a:t>
              </a:r>
            </a:p>
          </p:txBody>
        </p:sp>
        <p:sp>
          <p:nvSpPr>
            <p:cNvPr id="124" name="Rectangle 123">
              <a:extLst>
                <a:ext uri="{FF2B5EF4-FFF2-40B4-BE49-F238E27FC236}">
                  <a16:creationId xmlns:a16="http://schemas.microsoft.com/office/drawing/2014/main" id="{09C7BA7A-A817-4BC5-D584-6E08AF19182E}"/>
                </a:ext>
              </a:extLst>
            </p:cNvPr>
            <p:cNvSpPr/>
            <p:nvPr/>
          </p:nvSpPr>
          <p:spPr>
            <a:xfrm>
              <a:off x="18239683" y="8133137"/>
              <a:ext cx="14354200" cy="535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BFB872D3-6569-E4FB-2221-09A14ABA1222}"/>
                </a:ext>
              </a:extLst>
            </p:cNvPr>
            <p:cNvSpPr txBox="1"/>
            <p:nvPr/>
          </p:nvSpPr>
          <p:spPr>
            <a:xfrm>
              <a:off x="19876939" y="9013672"/>
              <a:ext cx="9240659" cy="1119649"/>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Eukaryotic Genera Present at Shoe Creek Site </a:t>
              </a:r>
            </a:p>
            <a:p>
              <a:pPr algn="ctr"/>
              <a:r>
                <a:rPr lang="en-US" sz="3200" dirty="0">
                  <a:latin typeface="Times New Roman" panose="02020603050405020304" pitchFamily="18" charset="0"/>
                  <a:cs typeface="Times New Roman" panose="02020603050405020304" pitchFamily="18" charset="0"/>
                </a:rPr>
                <a:t>Full Run</a:t>
              </a:r>
            </a:p>
          </p:txBody>
        </p:sp>
        <p:pic>
          <p:nvPicPr>
            <p:cNvPr id="123" name="Content Placeholder 10" descr="A screenshot of a computer screen&#10;&#10;AI-generated content may be incorrect.">
              <a:extLst>
                <a:ext uri="{FF2B5EF4-FFF2-40B4-BE49-F238E27FC236}">
                  <a16:creationId xmlns:a16="http://schemas.microsoft.com/office/drawing/2014/main" id="{9877DA1D-D0D5-790D-0C01-6F69B1929773}"/>
                </a:ext>
              </a:extLst>
            </p:cNvPr>
            <p:cNvPicPr>
              <a:picLocks noChangeAspect="1"/>
            </p:cNvPicPr>
            <p:nvPr/>
          </p:nvPicPr>
          <p:blipFill>
            <a:blip r:embed="rId18">
              <a:alphaModFix/>
            </a:blip>
            <a:srcRect l="16318" t="96323"/>
            <a:stretch/>
          </p:blipFill>
          <p:spPr>
            <a:xfrm>
              <a:off x="17299197" y="8207754"/>
              <a:ext cx="15897711" cy="767123"/>
            </a:xfrm>
            <a:prstGeom prst="rect">
              <a:avLst/>
            </a:prstGeom>
          </p:spPr>
        </p:pic>
      </p:grpSp>
      <p:sp>
        <p:nvSpPr>
          <p:cNvPr id="127" name="Rectangle 126">
            <a:extLst>
              <a:ext uri="{FF2B5EF4-FFF2-40B4-BE49-F238E27FC236}">
                <a16:creationId xmlns:a16="http://schemas.microsoft.com/office/drawing/2014/main" id="{805B75D2-50C7-830C-9ADE-92DD609FE34D}"/>
              </a:ext>
            </a:extLst>
          </p:cNvPr>
          <p:cNvSpPr/>
          <p:nvPr/>
        </p:nvSpPr>
        <p:spPr>
          <a:xfrm>
            <a:off x="12161105" y="7633656"/>
            <a:ext cx="262535" cy="5685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19">
            <p14:nvContentPartPr>
              <p14:cNvPr id="1030" name="Ink 1029">
                <a:extLst>
                  <a:ext uri="{FF2B5EF4-FFF2-40B4-BE49-F238E27FC236}">
                    <a16:creationId xmlns:a16="http://schemas.microsoft.com/office/drawing/2014/main" id="{1C9AFEB3-13D0-EBC0-300B-D6D4ED86A8C7}"/>
                  </a:ext>
                </a:extLst>
              </p14:cNvPr>
              <p14:cNvContentPartPr/>
              <p14:nvPr/>
            </p14:nvContentPartPr>
            <p14:xfrm>
              <a:off x="14092730" y="23527501"/>
              <a:ext cx="1034061" cy="45719"/>
            </p14:xfrm>
          </p:contentPart>
        </mc:Choice>
        <mc:Fallback>
          <p:pic>
            <p:nvPicPr>
              <p:cNvPr id="1030" name="Ink 1029">
                <a:extLst>
                  <a:ext uri="{FF2B5EF4-FFF2-40B4-BE49-F238E27FC236}">
                    <a16:creationId xmlns:a16="http://schemas.microsoft.com/office/drawing/2014/main" id="{1C9AFEB3-13D0-EBC0-300B-D6D4ED86A8C7}"/>
                  </a:ext>
                </a:extLst>
              </p:cNvPr>
              <p:cNvPicPr/>
              <p:nvPr/>
            </p:nvPicPr>
            <p:blipFill>
              <a:blip r:embed="rId20"/>
              <a:stretch>
                <a:fillRect/>
              </a:stretch>
            </p:blipFill>
            <p:spPr>
              <a:xfrm>
                <a:off x="14038741" y="23409656"/>
                <a:ext cx="1141678" cy="28180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31" name="Ink 1030">
                <a:extLst>
                  <a:ext uri="{FF2B5EF4-FFF2-40B4-BE49-F238E27FC236}">
                    <a16:creationId xmlns:a16="http://schemas.microsoft.com/office/drawing/2014/main" id="{DF524829-33B4-696F-2E2C-C84CB57EC6DD}"/>
                  </a:ext>
                </a:extLst>
              </p14:cNvPr>
              <p14:cNvContentPartPr/>
              <p14:nvPr/>
            </p14:nvContentPartPr>
            <p14:xfrm>
              <a:off x="16071407" y="23527502"/>
              <a:ext cx="946080" cy="43200"/>
            </p14:xfrm>
          </p:contentPart>
        </mc:Choice>
        <mc:Fallback>
          <p:pic>
            <p:nvPicPr>
              <p:cNvPr id="1031" name="Ink 1030">
                <a:extLst>
                  <a:ext uri="{FF2B5EF4-FFF2-40B4-BE49-F238E27FC236}">
                    <a16:creationId xmlns:a16="http://schemas.microsoft.com/office/drawing/2014/main" id="{DF524829-33B4-696F-2E2C-C84CB57EC6DD}"/>
                  </a:ext>
                </a:extLst>
              </p:cNvPr>
              <p:cNvPicPr/>
              <p:nvPr/>
            </p:nvPicPr>
            <p:blipFill>
              <a:blip r:embed="rId22"/>
              <a:stretch>
                <a:fillRect/>
              </a:stretch>
            </p:blipFill>
            <p:spPr>
              <a:xfrm>
                <a:off x="16017767" y="23419502"/>
                <a:ext cx="1053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32" name="Ink 1031">
                <a:extLst>
                  <a:ext uri="{FF2B5EF4-FFF2-40B4-BE49-F238E27FC236}">
                    <a16:creationId xmlns:a16="http://schemas.microsoft.com/office/drawing/2014/main" id="{221349C3-CED3-1E1D-5449-110CAA54A75E}"/>
                  </a:ext>
                </a:extLst>
              </p14:cNvPr>
              <p14:cNvContentPartPr/>
              <p14:nvPr/>
            </p14:nvContentPartPr>
            <p14:xfrm>
              <a:off x="16164584" y="27282192"/>
              <a:ext cx="903960" cy="24840"/>
            </p14:xfrm>
          </p:contentPart>
        </mc:Choice>
        <mc:Fallback>
          <p:pic>
            <p:nvPicPr>
              <p:cNvPr id="1032" name="Ink 1031">
                <a:extLst>
                  <a:ext uri="{FF2B5EF4-FFF2-40B4-BE49-F238E27FC236}">
                    <a16:creationId xmlns:a16="http://schemas.microsoft.com/office/drawing/2014/main" id="{221349C3-CED3-1E1D-5449-110CAA54A75E}"/>
                  </a:ext>
                </a:extLst>
              </p:cNvPr>
              <p:cNvPicPr/>
              <p:nvPr/>
            </p:nvPicPr>
            <p:blipFill>
              <a:blip r:embed="rId24"/>
              <a:stretch>
                <a:fillRect/>
              </a:stretch>
            </p:blipFill>
            <p:spPr>
              <a:xfrm>
                <a:off x="16110584" y="27174192"/>
                <a:ext cx="10116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33" name="Ink 1032">
                <a:extLst>
                  <a:ext uri="{FF2B5EF4-FFF2-40B4-BE49-F238E27FC236}">
                    <a16:creationId xmlns:a16="http://schemas.microsoft.com/office/drawing/2014/main" id="{A7575F40-1FB5-43E2-C742-4D822D7284BC}"/>
                  </a:ext>
                </a:extLst>
              </p14:cNvPr>
              <p14:cNvContentPartPr/>
              <p14:nvPr/>
            </p14:nvContentPartPr>
            <p14:xfrm>
              <a:off x="14316072" y="30833557"/>
              <a:ext cx="810720" cy="38160"/>
            </p14:xfrm>
          </p:contentPart>
        </mc:Choice>
        <mc:Fallback>
          <p:pic>
            <p:nvPicPr>
              <p:cNvPr id="1033" name="Ink 1032">
                <a:extLst>
                  <a:ext uri="{FF2B5EF4-FFF2-40B4-BE49-F238E27FC236}">
                    <a16:creationId xmlns:a16="http://schemas.microsoft.com/office/drawing/2014/main" id="{A7575F40-1FB5-43E2-C742-4D822D7284BC}"/>
                  </a:ext>
                </a:extLst>
              </p:cNvPr>
              <p:cNvPicPr/>
              <p:nvPr/>
            </p:nvPicPr>
            <p:blipFill>
              <a:blip r:embed="rId26"/>
              <a:stretch>
                <a:fillRect/>
              </a:stretch>
            </p:blipFill>
            <p:spPr>
              <a:xfrm>
                <a:off x="14262432" y="30725557"/>
                <a:ext cx="9183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34" name="Ink 1033">
                <a:extLst>
                  <a:ext uri="{FF2B5EF4-FFF2-40B4-BE49-F238E27FC236}">
                    <a16:creationId xmlns:a16="http://schemas.microsoft.com/office/drawing/2014/main" id="{6F5C23AD-8880-E169-7B54-8268CA831655}"/>
                  </a:ext>
                </a:extLst>
              </p14:cNvPr>
              <p14:cNvContentPartPr/>
              <p14:nvPr/>
            </p14:nvContentPartPr>
            <p14:xfrm>
              <a:off x="16132544" y="30852637"/>
              <a:ext cx="936000" cy="36000"/>
            </p14:xfrm>
          </p:contentPart>
        </mc:Choice>
        <mc:Fallback>
          <p:pic>
            <p:nvPicPr>
              <p:cNvPr id="1034" name="Ink 1033">
                <a:extLst>
                  <a:ext uri="{FF2B5EF4-FFF2-40B4-BE49-F238E27FC236}">
                    <a16:creationId xmlns:a16="http://schemas.microsoft.com/office/drawing/2014/main" id="{6F5C23AD-8880-E169-7B54-8268CA831655}"/>
                  </a:ext>
                </a:extLst>
              </p:cNvPr>
              <p:cNvPicPr/>
              <p:nvPr/>
            </p:nvPicPr>
            <p:blipFill>
              <a:blip r:embed="rId28"/>
              <a:stretch>
                <a:fillRect/>
              </a:stretch>
            </p:blipFill>
            <p:spPr>
              <a:xfrm>
                <a:off x="16078904" y="30744997"/>
                <a:ext cx="1043640" cy="251640"/>
              </a:xfrm>
              <a:prstGeom prst="rect">
                <a:avLst/>
              </a:prstGeom>
            </p:spPr>
          </p:pic>
        </mc:Fallback>
      </mc:AlternateContent>
      <p:sp>
        <p:nvSpPr>
          <p:cNvPr id="1044" name="TextBox 1043">
            <a:extLst>
              <a:ext uri="{FF2B5EF4-FFF2-40B4-BE49-F238E27FC236}">
                <a16:creationId xmlns:a16="http://schemas.microsoft.com/office/drawing/2014/main" id="{C8022987-0CF6-319B-57B3-59DD1447C01F}"/>
              </a:ext>
            </a:extLst>
          </p:cNvPr>
          <p:cNvSpPr txBox="1"/>
          <p:nvPr/>
        </p:nvSpPr>
        <p:spPr>
          <a:xfrm>
            <a:off x="26847932" y="6843115"/>
            <a:ext cx="5089407" cy="7078861"/>
          </a:xfrm>
          <a:prstGeom prst="rect">
            <a:avLst/>
          </a:prstGeom>
          <a:ln w="12700"/>
        </p:spPr>
        <p:style>
          <a:lnRef idx="2">
            <a:schemeClr val="dk1"/>
          </a:lnRef>
          <a:fillRef idx="1">
            <a:schemeClr val="lt1"/>
          </a:fillRef>
          <a:effectRef idx="0">
            <a:schemeClr val="dk1"/>
          </a:effectRef>
          <a:fontRef idx="minor">
            <a:schemeClr val="dk1"/>
          </a:fontRef>
        </p:style>
        <p:txBody>
          <a:bodyPr wrap="square" lIns="274320" tIns="91440" rIns="274320" bIns="91440" rtlCol="0">
            <a:spAutoFit/>
          </a:bodyPr>
          <a:lstStyle/>
          <a:p>
            <a:pPr algn="thaiDist"/>
            <a:r>
              <a:rPr lang="en-US" sz="3200" dirty="0">
                <a:latin typeface="Times New Roman" panose="02020603050405020304" pitchFamily="18" charset="0"/>
                <a:cs typeface="Times New Roman" panose="02020603050405020304" pitchFamily="18" charset="0"/>
              </a:rPr>
              <a:t>Nine samples from Shoe Creek were collected on a single day. Three were used as a test run, and the remaining six were used in the actual run to compare results.</a:t>
            </a:r>
          </a:p>
          <a:p>
            <a:pPr algn="thaiDist"/>
            <a:r>
              <a:rPr lang="en-US" sz="3200" dirty="0">
                <a:latin typeface="Times New Roman" panose="02020603050405020304" pitchFamily="18" charset="0"/>
                <a:cs typeface="Times New Roman" panose="02020603050405020304" pitchFamily="18" charset="0"/>
              </a:rPr>
              <a:t>Microbial composition is relatively similar between the same site on different runs, indicating that the PromethION ran accurately shows the microbial community</a:t>
            </a:r>
          </a:p>
        </p:txBody>
      </p:sp>
      <p:sp>
        <p:nvSpPr>
          <p:cNvPr id="1045" name="TextBox 1044">
            <a:extLst>
              <a:ext uri="{FF2B5EF4-FFF2-40B4-BE49-F238E27FC236}">
                <a16:creationId xmlns:a16="http://schemas.microsoft.com/office/drawing/2014/main" id="{EEA3C88A-19EB-EB7F-90C5-7EC70006FFD5}"/>
              </a:ext>
            </a:extLst>
          </p:cNvPr>
          <p:cNvSpPr txBox="1"/>
          <p:nvPr/>
        </p:nvSpPr>
        <p:spPr>
          <a:xfrm>
            <a:off x="26847932" y="21495065"/>
            <a:ext cx="5116173" cy="10556736"/>
          </a:xfrm>
          <a:prstGeom prst="rect">
            <a:avLst/>
          </a:prstGeom>
        </p:spPr>
        <p:style>
          <a:lnRef idx="2">
            <a:schemeClr val="dk1"/>
          </a:lnRef>
          <a:fillRef idx="1">
            <a:schemeClr val="lt1"/>
          </a:fillRef>
          <a:effectRef idx="0">
            <a:schemeClr val="dk1"/>
          </a:effectRef>
          <a:fontRef idx="minor">
            <a:schemeClr val="dk1"/>
          </a:fontRef>
        </p:style>
        <p:txBody>
          <a:bodyPr wrap="square" lIns="274320" tIns="91440" rIns="274320" bIns="91440" rtlCol="0">
            <a:spAutoFit/>
          </a:bodyPr>
          <a:lstStyle/>
          <a:p>
            <a:pPr algn="just"/>
            <a:r>
              <a:rPr lang="en-US" sz="3200" dirty="0">
                <a:latin typeface="Times New Roman" panose="02020603050405020304" pitchFamily="18" charset="0"/>
                <a:cs typeface="Times New Roman" panose="02020603050405020304" pitchFamily="18" charset="0"/>
              </a:rPr>
              <a:t>Results show some variability between sites but have mostly similar microbial compositions.</a:t>
            </a:r>
          </a:p>
          <a:p>
            <a:pPr algn="just"/>
            <a:endParaRPr lang="en-US" sz="2000"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Common Genera Across All Sites</a:t>
            </a:r>
          </a:p>
          <a:p>
            <a:pPr marL="457200" indent="-457200" algn="ctr">
              <a:buFontTx/>
              <a:buChar char="-"/>
            </a:pPr>
            <a:r>
              <a:rPr lang="en-US" sz="3200" i="1" dirty="0">
                <a:latin typeface="Times New Roman" panose="02020603050405020304" pitchFamily="18" charset="0"/>
                <a:cs typeface="Times New Roman" panose="02020603050405020304" pitchFamily="18" charset="0"/>
              </a:rPr>
              <a:t>Aspergillus</a:t>
            </a:r>
          </a:p>
          <a:p>
            <a:pPr marL="457200" indent="-457200" algn="ctr">
              <a:buFontTx/>
              <a:buChar char="-"/>
            </a:pPr>
            <a:r>
              <a:rPr lang="en-US" sz="3200" i="1" dirty="0">
                <a:latin typeface="Times New Roman" panose="02020603050405020304" pitchFamily="18" charset="0"/>
                <a:cs typeface="Times New Roman" panose="02020603050405020304" pitchFamily="18" charset="0"/>
              </a:rPr>
              <a:t>Alternaria</a:t>
            </a:r>
          </a:p>
          <a:p>
            <a:pPr marL="457200" indent="-457200" algn="ctr">
              <a:buFontTx/>
              <a:buChar char="-"/>
            </a:pPr>
            <a:r>
              <a:rPr lang="en-US" sz="3200" i="1" dirty="0">
                <a:latin typeface="Times New Roman" panose="02020603050405020304" pitchFamily="18" charset="0"/>
                <a:cs typeface="Times New Roman" panose="02020603050405020304" pitchFamily="18" charset="0"/>
              </a:rPr>
              <a:t>Fusarium</a:t>
            </a:r>
          </a:p>
          <a:p>
            <a:pPr marL="457200" indent="-457200" algn="ctr">
              <a:buFontTx/>
              <a:buChar char="-"/>
            </a:pPr>
            <a:r>
              <a:rPr lang="en-US" sz="3200" i="1" dirty="0">
                <a:latin typeface="Times New Roman" panose="02020603050405020304" pitchFamily="18" charset="0"/>
                <a:cs typeface="Times New Roman" panose="02020603050405020304" pitchFamily="18" charset="0"/>
              </a:rPr>
              <a:t>Trichoderma</a:t>
            </a:r>
          </a:p>
          <a:p>
            <a:pPr algn="just"/>
            <a:endParaRPr lang="en-US" sz="20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These genera are found to be UV, heat, radiation resistant, and exhibit increased melanin production.</a:t>
            </a:r>
            <a:r>
              <a:rPr lang="en-US" sz="3200" baseline="30000" dirty="0">
                <a:latin typeface="Times New Roman" panose="02020603050405020304" pitchFamily="18" charset="0"/>
                <a:cs typeface="Times New Roman" panose="02020603050405020304" pitchFamily="18" charset="0"/>
              </a:rPr>
              <a:t>1,3</a:t>
            </a:r>
            <a:r>
              <a:rPr lang="en-US" sz="3200" dirty="0">
                <a:latin typeface="Times New Roman" panose="02020603050405020304" pitchFamily="18" charset="0"/>
                <a:cs typeface="Times New Roman" panose="02020603050405020304" pitchFamily="18" charset="0"/>
              </a:rPr>
              <a:t> These traits enable the fungi to survive, explaining why we observe growth in seemingly uninhabitable environments. </a:t>
            </a:r>
          </a:p>
        </p:txBody>
      </p:sp>
      <mc:AlternateContent xmlns:mc="http://schemas.openxmlformats.org/markup-compatibility/2006">
        <mc:Choice xmlns:p14="http://schemas.microsoft.com/office/powerpoint/2010/main" Requires="p14">
          <p:contentPart p14:bwMode="auto" r:id="rId29">
            <p14:nvContentPartPr>
              <p14:cNvPr id="1046" name="Ink 1045">
                <a:extLst>
                  <a:ext uri="{FF2B5EF4-FFF2-40B4-BE49-F238E27FC236}">
                    <a16:creationId xmlns:a16="http://schemas.microsoft.com/office/drawing/2014/main" id="{C6F63D3B-FF07-C1E1-BE18-B19C73470F08}"/>
                  </a:ext>
                </a:extLst>
              </p14:cNvPr>
              <p14:cNvContentPartPr/>
              <p14:nvPr/>
            </p14:nvContentPartPr>
            <p14:xfrm>
              <a:off x="18182792" y="23570702"/>
              <a:ext cx="851760" cy="45719"/>
            </p14:xfrm>
          </p:contentPart>
        </mc:Choice>
        <mc:Fallback>
          <p:pic>
            <p:nvPicPr>
              <p:cNvPr id="1046" name="Ink 1045">
                <a:extLst>
                  <a:ext uri="{FF2B5EF4-FFF2-40B4-BE49-F238E27FC236}">
                    <a16:creationId xmlns:a16="http://schemas.microsoft.com/office/drawing/2014/main" id="{C6F63D3B-FF07-C1E1-BE18-B19C73470F08}"/>
                  </a:ext>
                </a:extLst>
              </p:cNvPr>
              <p:cNvPicPr/>
              <p:nvPr/>
            </p:nvPicPr>
            <p:blipFill>
              <a:blip r:embed="rId20"/>
              <a:stretch>
                <a:fillRect/>
              </a:stretch>
            </p:blipFill>
            <p:spPr>
              <a:xfrm>
                <a:off x="18129152" y="23452857"/>
                <a:ext cx="959400" cy="281802"/>
              </a:xfrm>
              <a:prstGeom prst="rect">
                <a:avLst/>
              </a:prstGeom>
            </p:spPr>
          </p:pic>
        </mc:Fallback>
      </mc:AlternateContent>
      <p:pic>
        <p:nvPicPr>
          <p:cNvPr id="1048" name="Picture 1047" descr="A solar panel in a plastic box&#10;&#10;AI-generated content may be incorrect.">
            <a:extLst>
              <a:ext uri="{FF2B5EF4-FFF2-40B4-BE49-F238E27FC236}">
                <a16:creationId xmlns:a16="http://schemas.microsoft.com/office/drawing/2014/main" id="{1551158A-A868-B05C-3CA1-A6347FA252FE}"/>
              </a:ext>
            </a:extLst>
          </p:cNvPr>
          <p:cNvPicPr>
            <a:picLocks noChangeAspect="1"/>
          </p:cNvPicPr>
          <p:nvPr/>
        </p:nvPicPr>
        <p:blipFill>
          <a:blip r:embed="rId30">
            <a:extLst>
              <a:ext uri="{28A0092B-C50C-407E-A947-70E740481C1C}">
                <a14:useLocalDpi xmlns:a14="http://schemas.microsoft.com/office/drawing/2010/main" val="0"/>
              </a:ext>
            </a:extLst>
          </a:blip>
          <a:srcRect l="14119" t="19970" r="36000" b="34694"/>
          <a:stretch/>
        </p:blipFill>
        <p:spPr>
          <a:xfrm>
            <a:off x="34557770" y="16107010"/>
            <a:ext cx="7295107" cy="4641118"/>
          </a:xfrm>
          <a:prstGeom prst="rect">
            <a:avLst/>
          </a:prstGeom>
        </p:spPr>
      </p:pic>
      <p:sp>
        <p:nvSpPr>
          <p:cNvPr id="1049" name="AutoShape 6" descr="A blue and white logo&#10;&#10;Description automatically generated">
            <a:extLst>
              <a:ext uri="{FF2B5EF4-FFF2-40B4-BE49-F238E27FC236}">
                <a16:creationId xmlns:a16="http://schemas.microsoft.com/office/drawing/2014/main" id="{5B748D67-87B5-B3BE-70B0-6B052D5055E5}"/>
              </a:ext>
            </a:extLst>
          </p:cNvPr>
          <p:cNvSpPr>
            <a:spLocks noChangeAspect="1" noChangeArrowheads="1"/>
          </p:cNvSpPr>
          <p:nvPr/>
        </p:nvSpPr>
        <p:spPr bwMode="auto">
          <a:xfrm>
            <a:off x="407696" y="-120556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AutoShape 7" descr="A grey and green logo&#10;&#10;Description automatically generated">
            <a:extLst>
              <a:ext uri="{FF2B5EF4-FFF2-40B4-BE49-F238E27FC236}">
                <a16:creationId xmlns:a16="http://schemas.microsoft.com/office/drawing/2014/main" id="{7184D85C-5261-3A07-FDA8-55F1BB0BE959}"/>
              </a:ext>
            </a:extLst>
          </p:cNvPr>
          <p:cNvSpPr>
            <a:spLocks noChangeAspect="1" noChangeArrowheads="1"/>
          </p:cNvSpPr>
          <p:nvPr/>
        </p:nvSpPr>
        <p:spPr bwMode="auto">
          <a:xfrm>
            <a:off x="868071" y="-120556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4" name="Picture 1053" descr="A grey and green logo&#10;&#10;AI-generated content may be incorrect.">
            <a:extLst>
              <a:ext uri="{FF2B5EF4-FFF2-40B4-BE49-F238E27FC236}">
                <a16:creationId xmlns:a16="http://schemas.microsoft.com/office/drawing/2014/main" id="{3ED4606B-2910-F920-B3E0-F7BD3D77A94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4603426" y="30723028"/>
            <a:ext cx="1638300" cy="1651000"/>
          </a:xfrm>
          <a:prstGeom prst="rect">
            <a:avLst/>
          </a:prstGeom>
        </p:spPr>
      </p:pic>
      <p:sp>
        <p:nvSpPr>
          <p:cNvPr id="1055" name="TextBox 1054">
            <a:extLst>
              <a:ext uri="{FF2B5EF4-FFF2-40B4-BE49-F238E27FC236}">
                <a16:creationId xmlns:a16="http://schemas.microsoft.com/office/drawing/2014/main" id="{188452CF-90CD-6536-AAC5-3C3E1B85F1BC}"/>
              </a:ext>
            </a:extLst>
          </p:cNvPr>
          <p:cNvSpPr txBox="1"/>
          <p:nvPr/>
        </p:nvSpPr>
        <p:spPr>
          <a:xfrm>
            <a:off x="12616679" y="19219657"/>
            <a:ext cx="13484360"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Figure 6</a:t>
            </a:r>
            <a:r>
              <a:rPr lang="en-US" sz="2400" dirty="0">
                <a:latin typeface="Times New Roman" panose="02020603050405020304" pitchFamily="18" charset="0"/>
                <a:cs typeface="Times New Roman" panose="02020603050405020304" pitchFamily="18" charset="0"/>
                <a:sym typeface="Wingdings" pitchFamily="2" charset="2"/>
              </a:rPr>
              <a:t> : Schematic of experimental design for creating isolates from the solar panel and the genera names of the isolates found</a:t>
            </a:r>
            <a:endParaRPr lang="en-US" sz="2400" dirty="0">
              <a:latin typeface="Times New Roman" panose="02020603050405020304" pitchFamily="18" charset="0"/>
              <a:cs typeface="Times New Roman" panose="02020603050405020304" pitchFamily="18" charset="0"/>
            </a:endParaRPr>
          </a:p>
        </p:txBody>
      </p:sp>
      <p:sp>
        <p:nvSpPr>
          <p:cNvPr id="1056" name="TextBox 1055">
            <a:extLst>
              <a:ext uri="{FF2B5EF4-FFF2-40B4-BE49-F238E27FC236}">
                <a16:creationId xmlns:a16="http://schemas.microsoft.com/office/drawing/2014/main" id="{21254FA4-7460-D626-938E-CDC2C06F957E}"/>
              </a:ext>
            </a:extLst>
          </p:cNvPr>
          <p:cNvSpPr txBox="1"/>
          <p:nvPr/>
        </p:nvSpPr>
        <p:spPr>
          <a:xfrm>
            <a:off x="12161105" y="6500578"/>
            <a:ext cx="104741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a:t>
            </a:r>
          </a:p>
        </p:txBody>
      </p:sp>
      <p:sp>
        <p:nvSpPr>
          <p:cNvPr id="1057" name="TextBox 1056">
            <a:extLst>
              <a:ext uri="{FF2B5EF4-FFF2-40B4-BE49-F238E27FC236}">
                <a16:creationId xmlns:a16="http://schemas.microsoft.com/office/drawing/2014/main" id="{E319A0D3-1BC1-D752-3D49-4CD7DD24E3AC}"/>
              </a:ext>
            </a:extLst>
          </p:cNvPr>
          <p:cNvSpPr txBox="1"/>
          <p:nvPr/>
        </p:nvSpPr>
        <p:spPr>
          <a:xfrm>
            <a:off x="12161105" y="10016673"/>
            <a:ext cx="342093"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a:t>
            </a:r>
          </a:p>
        </p:txBody>
      </p:sp>
      <p:sp>
        <p:nvSpPr>
          <p:cNvPr id="1058" name="TextBox 1057">
            <a:extLst>
              <a:ext uri="{FF2B5EF4-FFF2-40B4-BE49-F238E27FC236}">
                <a16:creationId xmlns:a16="http://schemas.microsoft.com/office/drawing/2014/main" id="{635111E7-69CA-F0A4-F4ED-1C74A8F90EF9}"/>
              </a:ext>
            </a:extLst>
          </p:cNvPr>
          <p:cNvSpPr txBox="1"/>
          <p:nvPr/>
        </p:nvSpPr>
        <p:spPr>
          <a:xfrm>
            <a:off x="11958602" y="31358135"/>
            <a:ext cx="14889330"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Figure 7 (A-C)</a:t>
            </a:r>
            <a:r>
              <a:rPr lang="en-US" sz="2400" dirty="0">
                <a:latin typeface="Times New Roman" panose="02020603050405020304" pitchFamily="18" charset="0"/>
                <a:cs typeface="Times New Roman" panose="02020603050405020304" pitchFamily="18" charset="0"/>
                <a:sym typeface="Wingdings" pitchFamily="2" charset="2"/>
              </a:rPr>
              <a:t>: Figure of the metagenomic composition of fungal genera at (A) IS-64, (B)  Shoe Creek, and (C) Wilkinson. Highlighted genera indicate that the genus was isolated from the broken solar panel.</a:t>
            </a:r>
            <a:endParaRPr lang="en-US" sz="2400" dirty="0">
              <a:latin typeface="Times New Roman" panose="02020603050405020304" pitchFamily="18" charset="0"/>
              <a:cs typeface="Times New Roman" panose="02020603050405020304" pitchFamily="18" charset="0"/>
            </a:endParaRPr>
          </a:p>
        </p:txBody>
      </p:sp>
      <p:sp>
        <p:nvSpPr>
          <p:cNvPr id="1059" name="TextBox 1058">
            <a:extLst>
              <a:ext uri="{FF2B5EF4-FFF2-40B4-BE49-F238E27FC236}">
                <a16:creationId xmlns:a16="http://schemas.microsoft.com/office/drawing/2014/main" id="{7C7A141F-36B0-7902-28C4-7AAC886CB717}"/>
              </a:ext>
            </a:extLst>
          </p:cNvPr>
          <p:cNvSpPr txBox="1"/>
          <p:nvPr/>
        </p:nvSpPr>
        <p:spPr>
          <a:xfrm>
            <a:off x="28657811" y="5961644"/>
            <a:ext cx="1794775"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Results</a:t>
            </a:r>
          </a:p>
        </p:txBody>
      </p:sp>
      <p:sp>
        <p:nvSpPr>
          <p:cNvPr id="1061" name="TextBox 1060">
            <a:extLst>
              <a:ext uri="{FF2B5EF4-FFF2-40B4-BE49-F238E27FC236}">
                <a16:creationId xmlns:a16="http://schemas.microsoft.com/office/drawing/2014/main" id="{E4CFFEDB-4710-EAA6-550C-F44EFE164619}"/>
              </a:ext>
            </a:extLst>
          </p:cNvPr>
          <p:cNvSpPr txBox="1"/>
          <p:nvPr/>
        </p:nvSpPr>
        <p:spPr>
          <a:xfrm>
            <a:off x="12161105" y="24154516"/>
            <a:ext cx="106040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a:t>
            </a:r>
          </a:p>
        </p:txBody>
      </p:sp>
      <p:sp>
        <p:nvSpPr>
          <p:cNvPr id="1062" name="TextBox 1061">
            <a:extLst>
              <a:ext uri="{FF2B5EF4-FFF2-40B4-BE49-F238E27FC236}">
                <a16:creationId xmlns:a16="http://schemas.microsoft.com/office/drawing/2014/main" id="{57D19215-FA31-B38C-7FCA-41039CD4C87C}"/>
              </a:ext>
            </a:extLst>
          </p:cNvPr>
          <p:cNvSpPr txBox="1"/>
          <p:nvPr/>
        </p:nvSpPr>
        <p:spPr>
          <a:xfrm>
            <a:off x="12086811" y="20215983"/>
            <a:ext cx="1047410"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a:t>
            </a:r>
          </a:p>
        </p:txBody>
      </p:sp>
      <p:sp>
        <p:nvSpPr>
          <p:cNvPr id="1063" name="TextBox 1062">
            <a:extLst>
              <a:ext uri="{FF2B5EF4-FFF2-40B4-BE49-F238E27FC236}">
                <a16:creationId xmlns:a16="http://schemas.microsoft.com/office/drawing/2014/main" id="{A5A0DD9D-2FC3-4AEE-BC51-AEA3879F9503}"/>
              </a:ext>
            </a:extLst>
          </p:cNvPr>
          <p:cNvSpPr txBox="1"/>
          <p:nvPr/>
        </p:nvSpPr>
        <p:spPr>
          <a:xfrm>
            <a:off x="12161105" y="27957697"/>
            <a:ext cx="106040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C</a:t>
            </a:r>
          </a:p>
        </p:txBody>
      </p:sp>
      <p:sp>
        <p:nvSpPr>
          <p:cNvPr id="111" name="TextBox 110">
            <a:extLst>
              <a:ext uri="{FF2B5EF4-FFF2-40B4-BE49-F238E27FC236}">
                <a16:creationId xmlns:a16="http://schemas.microsoft.com/office/drawing/2014/main" id="{A10E25F8-4FEC-982B-EEBC-87EC271C52D4}"/>
              </a:ext>
            </a:extLst>
          </p:cNvPr>
          <p:cNvSpPr txBox="1"/>
          <p:nvPr/>
        </p:nvSpPr>
        <p:spPr>
          <a:xfrm>
            <a:off x="26847932" y="14415311"/>
            <a:ext cx="5116173" cy="6586418"/>
          </a:xfrm>
          <a:prstGeom prst="rect">
            <a:avLst/>
          </a:prstGeom>
        </p:spPr>
        <p:style>
          <a:lnRef idx="2">
            <a:schemeClr val="dk1"/>
          </a:lnRef>
          <a:fillRef idx="1">
            <a:schemeClr val="lt1"/>
          </a:fillRef>
          <a:effectRef idx="0">
            <a:schemeClr val="dk1"/>
          </a:effectRef>
          <a:fontRef idx="minor">
            <a:schemeClr val="dk1"/>
          </a:fontRef>
        </p:style>
        <p:txBody>
          <a:bodyPr wrap="square" lIns="274320" tIns="91440" rIns="274320" bIns="91440" rtlCol="0">
            <a:spAutoFit/>
          </a:bodyPr>
          <a:lstStyle/>
          <a:p>
            <a:pPr algn="just"/>
            <a:r>
              <a:rPr lang="en-US" sz="3200" dirty="0">
                <a:latin typeface="Times New Roman" panose="02020603050405020304" pitchFamily="18" charset="0"/>
                <a:cs typeface="Times New Roman" panose="02020603050405020304" pitchFamily="18" charset="0"/>
              </a:rPr>
              <a:t>A broken solar panel stored in a garage for 6 weeks was swabbed and cultured on PDA plates to see if the genera isolated match what was identified from the PromethION. </a:t>
            </a:r>
            <a:r>
              <a:rPr lang="en-US" sz="3200" i="1" dirty="0">
                <a:latin typeface="Times New Roman" panose="02020603050405020304" pitchFamily="18" charset="0"/>
                <a:cs typeface="Times New Roman" panose="02020603050405020304" pitchFamily="18" charset="0"/>
              </a:rPr>
              <a:t>Fusarium</a:t>
            </a:r>
            <a:r>
              <a:rPr lang="en-US" sz="3200" dirty="0">
                <a:latin typeface="Times New Roman" panose="02020603050405020304" pitchFamily="18" charset="0"/>
                <a:cs typeface="Times New Roman" panose="02020603050405020304" pitchFamily="18" charset="0"/>
              </a:rPr>
              <a:t>, </a:t>
            </a:r>
            <a:r>
              <a:rPr lang="en-US" sz="3200" i="1" dirty="0">
                <a:latin typeface="Times New Roman" panose="02020603050405020304" pitchFamily="18" charset="0"/>
                <a:cs typeface="Times New Roman" panose="02020603050405020304" pitchFamily="18" charset="0"/>
              </a:rPr>
              <a:t>Alternaria</a:t>
            </a:r>
            <a:r>
              <a:rPr lang="en-US" sz="3200" dirty="0">
                <a:latin typeface="Times New Roman" panose="02020603050405020304" pitchFamily="18" charset="0"/>
                <a:cs typeface="Times New Roman" panose="02020603050405020304" pitchFamily="18" charset="0"/>
              </a:rPr>
              <a:t>, and </a:t>
            </a:r>
            <a:r>
              <a:rPr lang="en-US" sz="3200" i="1" dirty="0">
                <a:latin typeface="Times New Roman" panose="02020603050405020304" pitchFamily="18" charset="0"/>
                <a:cs typeface="Times New Roman" panose="02020603050405020304" pitchFamily="18" charset="0"/>
              </a:rPr>
              <a:t>Talaromyces</a:t>
            </a:r>
            <a:r>
              <a:rPr lang="en-US" sz="3200" dirty="0">
                <a:latin typeface="Times New Roman" panose="02020603050405020304" pitchFamily="18" charset="0"/>
                <a:cs typeface="Times New Roman" panose="02020603050405020304" pitchFamily="18" charset="0"/>
              </a:rPr>
              <a:t> are seen in the PromethION results. Sordariomycetes is a class-level identification and is not shown in the results</a:t>
            </a:r>
          </a:p>
        </p:txBody>
      </p:sp>
    </p:spTree>
    <p:extLst>
      <p:ext uri="{BB962C8B-B14F-4D97-AF65-F5344CB8AC3E}">
        <p14:creationId xmlns:p14="http://schemas.microsoft.com/office/powerpoint/2010/main" val="35390458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ke Poster" id="{5952F98D-FF3C-CB47-8839-8B69746A3CD2}" vid="{5F8BB5FD-FE78-7948-8D76-C2950B567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42606</TotalTime>
  <Words>897</Words>
  <Application>Microsoft Macintosh PowerPoint</Application>
  <PresentationFormat>Custom</PresentationFormat>
  <Paragraphs>110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Erica Babusci</cp:lastModifiedBy>
  <cp:revision>224</cp:revision>
  <dcterms:created xsi:type="dcterms:W3CDTF">2024-02-07T16:07:15Z</dcterms:created>
  <dcterms:modified xsi:type="dcterms:W3CDTF">2025-05-14T13:27:01Z</dcterms:modified>
</cp:coreProperties>
</file>